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3" r:id="rId12"/>
    <p:sldId id="267" r:id="rId13"/>
    <p:sldId id="274" r:id="rId14"/>
    <p:sldId id="270" r:id="rId15"/>
    <p:sldId id="275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338ECE-E031-4F3F-AC65-2E9577299A0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9EB728-CD1D-4CD1-991D-DCCCA27AF2A4}">
      <dgm:prSet/>
      <dgm:spPr/>
      <dgm:t>
        <a:bodyPr/>
        <a:lstStyle/>
        <a:p>
          <a:r>
            <a:rPr lang="en-CA"/>
            <a:t>Total Cost = Tuition + Rent + Insurance + Visa</a:t>
          </a:r>
          <a:endParaRPr lang="en-US"/>
        </a:p>
      </dgm:t>
    </dgm:pt>
    <dgm:pt modelId="{4C0C8CF2-0E05-4216-9508-E485141BFF5B}" type="parTrans" cxnId="{58495575-393A-4D5F-A66E-7B8FC72CF234}">
      <dgm:prSet/>
      <dgm:spPr/>
      <dgm:t>
        <a:bodyPr/>
        <a:lstStyle/>
        <a:p>
          <a:endParaRPr lang="en-US"/>
        </a:p>
      </dgm:t>
    </dgm:pt>
    <dgm:pt modelId="{DDB807D9-9810-4469-A473-16FC5A9AA161}" type="sibTrans" cxnId="{58495575-393A-4D5F-A66E-7B8FC72CF234}">
      <dgm:prSet/>
      <dgm:spPr/>
      <dgm:t>
        <a:bodyPr/>
        <a:lstStyle/>
        <a:p>
          <a:endParaRPr lang="en-US"/>
        </a:p>
      </dgm:t>
    </dgm:pt>
    <dgm:pt modelId="{BF385BDC-C5BD-472A-A7DB-8FBD1AD4652C}">
      <dgm:prSet/>
      <dgm:spPr/>
      <dgm:t>
        <a:bodyPr/>
        <a:lstStyle/>
        <a:p>
          <a:r>
            <a:rPr lang="en-CA"/>
            <a:t>Adjusted Cost = Living cost index adjusted</a:t>
          </a:r>
          <a:endParaRPr lang="en-US"/>
        </a:p>
      </dgm:t>
    </dgm:pt>
    <dgm:pt modelId="{E8A2A979-853E-4FE6-8DDC-0809627132E2}" type="parTrans" cxnId="{B06230E4-1EFC-4CB3-825C-6D8791843498}">
      <dgm:prSet/>
      <dgm:spPr/>
      <dgm:t>
        <a:bodyPr/>
        <a:lstStyle/>
        <a:p>
          <a:endParaRPr lang="en-US"/>
        </a:p>
      </dgm:t>
    </dgm:pt>
    <dgm:pt modelId="{F6059F06-C785-4961-BE70-8D11AFDDF6ED}" type="sibTrans" cxnId="{B06230E4-1EFC-4CB3-825C-6D8791843498}">
      <dgm:prSet/>
      <dgm:spPr/>
      <dgm:t>
        <a:bodyPr/>
        <a:lstStyle/>
        <a:p>
          <a:endParaRPr lang="en-US"/>
        </a:p>
      </dgm:t>
    </dgm:pt>
    <dgm:pt modelId="{19E3A2CB-D9AB-4FDA-8E8C-C8D5868F2715}">
      <dgm:prSet/>
      <dgm:spPr/>
      <dgm:t>
        <a:bodyPr/>
        <a:lstStyle/>
        <a:p>
          <a:r>
            <a:rPr lang="en-CA"/>
            <a:t>ROI = Total Cost / Avg Income</a:t>
          </a:r>
          <a:endParaRPr lang="en-US"/>
        </a:p>
      </dgm:t>
    </dgm:pt>
    <dgm:pt modelId="{147E1342-71C7-420B-8D6D-7B723B5B963B}" type="parTrans" cxnId="{888D9064-82D2-449D-B5A5-DC98B9461C44}">
      <dgm:prSet/>
      <dgm:spPr/>
      <dgm:t>
        <a:bodyPr/>
        <a:lstStyle/>
        <a:p>
          <a:endParaRPr lang="en-US"/>
        </a:p>
      </dgm:t>
    </dgm:pt>
    <dgm:pt modelId="{82467944-8EF3-4446-934B-C65B3698F5B5}" type="sibTrans" cxnId="{888D9064-82D2-449D-B5A5-DC98B9461C44}">
      <dgm:prSet/>
      <dgm:spPr/>
      <dgm:t>
        <a:bodyPr/>
        <a:lstStyle/>
        <a:p>
          <a:endParaRPr lang="en-US"/>
        </a:p>
      </dgm:t>
    </dgm:pt>
    <dgm:pt modelId="{5301D478-499E-438A-BB4C-40525357A921}">
      <dgm:prSet/>
      <dgm:spPr/>
      <dgm:t>
        <a:bodyPr/>
        <a:lstStyle/>
        <a:p>
          <a:r>
            <a:rPr lang="en-CA"/>
            <a:t>QS Rank integration + Prestige Tiers</a:t>
          </a:r>
          <a:endParaRPr lang="en-US"/>
        </a:p>
      </dgm:t>
    </dgm:pt>
    <dgm:pt modelId="{4AAB4451-1682-4814-A771-21F95A84E6B0}" type="parTrans" cxnId="{D485C272-65B0-48A4-BE7E-DA95CF8496E5}">
      <dgm:prSet/>
      <dgm:spPr/>
      <dgm:t>
        <a:bodyPr/>
        <a:lstStyle/>
        <a:p>
          <a:endParaRPr lang="en-US"/>
        </a:p>
      </dgm:t>
    </dgm:pt>
    <dgm:pt modelId="{35704C5B-928D-429D-B03E-0B963C52803E}" type="sibTrans" cxnId="{D485C272-65B0-48A4-BE7E-DA95CF8496E5}">
      <dgm:prSet/>
      <dgm:spPr/>
      <dgm:t>
        <a:bodyPr/>
        <a:lstStyle/>
        <a:p>
          <a:endParaRPr lang="en-US"/>
        </a:p>
      </dgm:t>
    </dgm:pt>
    <dgm:pt modelId="{693D0748-5C7A-447D-8A82-0C40823E863E}">
      <dgm:prSet/>
      <dgm:spPr/>
      <dgm:t>
        <a:bodyPr/>
        <a:lstStyle/>
        <a:p>
          <a:r>
            <a:rPr lang="en-CA"/>
            <a:t>KMeans clustering of cost structure</a:t>
          </a:r>
          <a:endParaRPr lang="en-US"/>
        </a:p>
      </dgm:t>
    </dgm:pt>
    <dgm:pt modelId="{C4768BAE-D0E5-48C1-985E-C437FE50D5FE}" type="parTrans" cxnId="{315CB298-8659-44E0-BA20-1FF8C786CE8A}">
      <dgm:prSet/>
      <dgm:spPr/>
      <dgm:t>
        <a:bodyPr/>
        <a:lstStyle/>
        <a:p>
          <a:endParaRPr lang="en-US"/>
        </a:p>
      </dgm:t>
    </dgm:pt>
    <dgm:pt modelId="{33EE7203-3307-402A-871F-08D1A3554FA0}" type="sibTrans" cxnId="{315CB298-8659-44E0-BA20-1FF8C786CE8A}">
      <dgm:prSet/>
      <dgm:spPr/>
      <dgm:t>
        <a:bodyPr/>
        <a:lstStyle/>
        <a:p>
          <a:endParaRPr lang="en-US"/>
        </a:p>
      </dgm:t>
    </dgm:pt>
    <dgm:pt modelId="{36773B58-387C-4272-8445-209C538A0CF0}">
      <dgm:prSet/>
      <dgm:spPr/>
      <dgm:t>
        <a:bodyPr/>
        <a:lstStyle/>
        <a:p>
          <a:r>
            <a:rPr lang="en-CA"/>
            <a:t>Outlier removal: 37 rows with z-score &gt; 2 in Total Cost dropped</a:t>
          </a:r>
          <a:endParaRPr lang="en-US"/>
        </a:p>
      </dgm:t>
    </dgm:pt>
    <dgm:pt modelId="{7A563E93-A67C-4A48-9650-75473D1B76D0}" type="parTrans" cxnId="{CA3461D8-AB59-40C1-A37B-AA11B1E1AE5D}">
      <dgm:prSet/>
      <dgm:spPr/>
      <dgm:t>
        <a:bodyPr/>
        <a:lstStyle/>
        <a:p>
          <a:endParaRPr lang="en-US"/>
        </a:p>
      </dgm:t>
    </dgm:pt>
    <dgm:pt modelId="{9D8CF2AB-E70D-4D23-B785-FF11E46DFBFE}" type="sibTrans" cxnId="{CA3461D8-AB59-40C1-A37B-AA11B1E1AE5D}">
      <dgm:prSet/>
      <dgm:spPr/>
      <dgm:t>
        <a:bodyPr/>
        <a:lstStyle/>
        <a:p>
          <a:endParaRPr lang="en-US"/>
        </a:p>
      </dgm:t>
    </dgm:pt>
    <dgm:pt modelId="{5AA4534C-E6D0-B944-9B41-9D8D2F8ADCE8}" type="pres">
      <dgm:prSet presAssocID="{9F338ECE-E031-4F3F-AC65-2E9577299A01}" presName="diagram" presStyleCnt="0">
        <dgm:presLayoutVars>
          <dgm:dir/>
          <dgm:resizeHandles val="exact"/>
        </dgm:presLayoutVars>
      </dgm:prSet>
      <dgm:spPr/>
    </dgm:pt>
    <dgm:pt modelId="{905994A0-D579-9942-BDA3-52E6A93BA5A4}" type="pres">
      <dgm:prSet presAssocID="{919EB728-CD1D-4CD1-991D-DCCCA27AF2A4}" presName="node" presStyleLbl="node1" presStyleIdx="0" presStyleCnt="6">
        <dgm:presLayoutVars>
          <dgm:bulletEnabled val="1"/>
        </dgm:presLayoutVars>
      </dgm:prSet>
      <dgm:spPr/>
    </dgm:pt>
    <dgm:pt modelId="{013C74AF-8E6C-8D47-92CF-C4DB4EB6EE7F}" type="pres">
      <dgm:prSet presAssocID="{DDB807D9-9810-4469-A473-16FC5A9AA161}" presName="sibTrans" presStyleCnt="0"/>
      <dgm:spPr/>
    </dgm:pt>
    <dgm:pt modelId="{08883DAE-2423-6A4A-BD63-7585C6BB3FBE}" type="pres">
      <dgm:prSet presAssocID="{BF385BDC-C5BD-472A-A7DB-8FBD1AD4652C}" presName="node" presStyleLbl="node1" presStyleIdx="1" presStyleCnt="6">
        <dgm:presLayoutVars>
          <dgm:bulletEnabled val="1"/>
        </dgm:presLayoutVars>
      </dgm:prSet>
      <dgm:spPr/>
    </dgm:pt>
    <dgm:pt modelId="{C18A5330-1E6D-FE4A-8BA5-C7584AC4F93D}" type="pres">
      <dgm:prSet presAssocID="{F6059F06-C785-4961-BE70-8D11AFDDF6ED}" presName="sibTrans" presStyleCnt="0"/>
      <dgm:spPr/>
    </dgm:pt>
    <dgm:pt modelId="{F0555E15-D699-CE4A-89ED-86C67C835932}" type="pres">
      <dgm:prSet presAssocID="{19E3A2CB-D9AB-4FDA-8E8C-C8D5868F2715}" presName="node" presStyleLbl="node1" presStyleIdx="2" presStyleCnt="6">
        <dgm:presLayoutVars>
          <dgm:bulletEnabled val="1"/>
        </dgm:presLayoutVars>
      </dgm:prSet>
      <dgm:spPr/>
    </dgm:pt>
    <dgm:pt modelId="{3CACBE03-0CCC-D042-8A38-806CC67A6ACD}" type="pres">
      <dgm:prSet presAssocID="{82467944-8EF3-4446-934B-C65B3698F5B5}" presName="sibTrans" presStyleCnt="0"/>
      <dgm:spPr/>
    </dgm:pt>
    <dgm:pt modelId="{63801686-5B36-1346-ABA7-E7FE562BED04}" type="pres">
      <dgm:prSet presAssocID="{5301D478-499E-438A-BB4C-40525357A921}" presName="node" presStyleLbl="node1" presStyleIdx="3" presStyleCnt="6">
        <dgm:presLayoutVars>
          <dgm:bulletEnabled val="1"/>
        </dgm:presLayoutVars>
      </dgm:prSet>
      <dgm:spPr/>
    </dgm:pt>
    <dgm:pt modelId="{AA4B7C58-F31C-0046-A337-89B488BAB521}" type="pres">
      <dgm:prSet presAssocID="{35704C5B-928D-429D-B03E-0B963C52803E}" presName="sibTrans" presStyleCnt="0"/>
      <dgm:spPr/>
    </dgm:pt>
    <dgm:pt modelId="{6F185C23-3DCA-644D-9392-BB9C397A31AD}" type="pres">
      <dgm:prSet presAssocID="{693D0748-5C7A-447D-8A82-0C40823E863E}" presName="node" presStyleLbl="node1" presStyleIdx="4" presStyleCnt="6">
        <dgm:presLayoutVars>
          <dgm:bulletEnabled val="1"/>
        </dgm:presLayoutVars>
      </dgm:prSet>
      <dgm:spPr/>
    </dgm:pt>
    <dgm:pt modelId="{95202F6E-4CAC-5045-B084-A9D9B4D08B77}" type="pres">
      <dgm:prSet presAssocID="{33EE7203-3307-402A-871F-08D1A3554FA0}" presName="sibTrans" presStyleCnt="0"/>
      <dgm:spPr/>
    </dgm:pt>
    <dgm:pt modelId="{9ABAB63C-AE6C-6041-A655-66690A582A53}" type="pres">
      <dgm:prSet presAssocID="{36773B58-387C-4272-8445-209C538A0CF0}" presName="node" presStyleLbl="node1" presStyleIdx="5" presStyleCnt="6">
        <dgm:presLayoutVars>
          <dgm:bulletEnabled val="1"/>
        </dgm:presLayoutVars>
      </dgm:prSet>
      <dgm:spPr/>
    </dgm:pt>
  </dgm:ptLst>
  <dgm:cxnLst>
    <dgm:cxn modelId="{72E3B930-7E1B-F14C-94C3-1D1F84417588}" type="presOf" srcId="{9F338ECE-E031-4F3F-AC65-2E9577299A01}" destId="{5AA4534C-E6D0-B944-9B41-9D8D2F8ADCE8}" srcOrd="0" destOrd="0" presId="urn:microsoft.com/office/officeart/2005/8/layout/default"/>
    <dgm:cxn modelId="{F4DA2841-CD1B-C242-B4EA-07EE6B12C54B}" type="presOf" srcId="{BF385BDC-C5BD-472A-A7DB-8FBD1AD4652C}" destId="{08883DAE-2423-6A4A-BD63-7585C6BB3FBE}" srcOrd="0" destOrd="0" presId="urn:microsoft.com/office/officeart/2005/8/layout/default"/>
    <dgm:cxn modelId="{888D9064-82D2-449D-B5A5-DC98B9461C44}" srcId="{9F338ECE-E031-4F3F-AC65-2E9577299A01}" destId="{19E3A2CB-D9AB-4FDA-8E8C-C8D5868F2715}" srcOrd="2" destOrd="0" parTransId="{147E1342-71C7-420B-8D6D-7B723B5B963B}" sibTransId="{82467944-8EF3-4446-934B-C65B3698F5B5}"/>
    <dgm:cxn modelId="{D485C272-65B0-48A4-BE7E-DA95CF8496E5}" srcId="{9F338ECE-E031-4F3F-AC65-2E9577299A01}" destId="{5301D478-499E-438A-BB4C-40525357A921}" srcOrd="3" destOrd="0" parTransId="{4AAB4451-1682-4814-A771-21F95A84E6B0}" sibTransId="{35704C5B-928D-429D-B03E-0B963C52803E}"/>
    <dgm:cxn modelId="{58495575-393A-4D5F-A66E-7B8FC72CF234}" srcId="{9F338ECE-E031-4F3F-AC65-2E9577299A01}" destId="{919EB728-CD1D-4CD1-991D-DCCCA27AF2A4}" srcOrd="0" destOrd="0" parTransId="{4C0C8CF2-0E05-4216-9508-E485141BFF5B}" sibTransId="{DDB807D9-9810-4469-A473-16FC5A9AA161}"/>
    <dgm:cxn modelId="{997E237C-7B99-5C42-B2AC-714E054F1570}" type="presOf" srcId="{19E3A2CB-D9AB-4FDA-8E8C-C8D5868F2715}" destId="{F0555E15-D699-CE4A-89ED-86C67C835932}" srcOrd="0" destOrd="0" presId="urn:microsoft.com/office/officeart/2005/8/layout/default"/>
    <dgm:cxn modelId="{315CB298-8659-44E0-BA20-1FF8C786CE8A}" srcId="{9F338ECE-E031-4F3F-AC65-2E9577299A01}" destId="{693D0748-5C7A-447D-8A82-0C40823E863E}" srcOrd="4" destOrd="0" parTransId="{C4768BAE-D0E5-48C1-985E-C437FE50D5FE}" sibTransId="{33EE7203-3307-402A-871F-08D1A3554FA0}"/>
    <dgm:cxn modelId="{DD72FCA8-E7BA-E343-A16E-C7A36D0A17F6}" type="presOf" srcId="{919EB728-CD1D-4CD1-991D-DCCCA27AF2A4}" destId="{905994A0-D579-9942-BDA3-52E6A93BA5A4}" srcOrd="0" destOrd="0" presId="urn:microsoft.com/office/officeart/2005/8/layout/default"/>
    <dgm:cxn modelId="{D1EC76BB-A16F-3944-A13F-5900A3D0FC07}" type="presOf" srcId="{5301D478-499E-438A-BB4C-40525357A921}" destId="{63801686-5B36-1346-ABA7-E7FE562BED04}" srcOrd="0" destOrd="0" presId="urn:microsoft.com/office/officeart/2005/8/layout/default"/>
    <dgm:cxn modelId="{CA3461D8-AB59-40C1-A37B-AA11B1E1AE5D}" srcId="{9F338ECE-E031-4F3F-AC65-2E9577299A01}" destId="{36773B58-387C-4272-8445-209C538A0CF0}" srcOrd="5" destOrd="0" parTransId="{7A563E93-A67C-4A48-9650-75473D1B76D0}" sibTransId="{9D8CF2AB-E70D-4D23-B785-FF11E46DFBFE}"/>
    <dgm:cxn modelId="{EF6962E1-56CE-0C47-9956-8822998DDD25}" type="presOf" srcId="{693D0748-5C7A-447D-8A82-0C40823E863E}" destId="{6F185C23-3DCA-644D-9392-BB9C397A31AD}" srcOrd="0" destOrd="0" presId="urn:microsoft.com/office/officeart/2005/8/layout/default"/>
    <dgm:cxn modelId="{B06230E4-1EFC-4CB3-825C-6D8791843498}" srcId="{9F338ECE-E031-4F3F-AC65-2E9577299A01}" destId="{BF385BDC-C5BD-472A-A7DB-8FBD1AD4652C}" srcOrd="1" destOrd="0" parTransId="{E8A2A979-853E-4FE6-8DDC-0809627132E2}" sibTransId="{F6059F06-C785-4961-BE70-8D11AFDDF6ED}"/>
    <dgm:cxn modelId="{D60672F1-F805-5D40-9F2D-D8B8A8C67BC6}" type="presOf" srcId="{36773B58-387C-4272-8445-209C538A0CF0}" destId="{9ABAB63C-AE6C-6041-A655-66690A582A53}" srcOrd="0" destOrd="0" presId="urn:microsoft.com/office/officeart/2005/8/layout/default"/>
    <dgm:cxn modelId="{F324854B-57AD-BF49-ADE2-850B9BE1C2DA}" type="presParOf" srcId="{5AA4534C-E6D0-B944-9B41-9D8D2F8ADCE8}" destId="{905994A0-D579-9942-BDA3-52E6A93BA5A4}" srcOrd="0" destOrd="0" presId="urn:microsoft.com/office/officeart/2005/8/layout/default"/>
    <dgm:cxn modelId="{72043ED0-FE00-2F41-853D-5AB1EFAF42D5}" type="presParOf" srcId="{5AA4534C-E6D0-B944-9B41-9D8D2F8ADCE8}" destId="{013C74AF-8E6C-8D47-92CF-C4DB4EB6EE7F}" srcOrd="1" destOrd="0" presId="urn:microsoft.com/office/officeart/2005/8/layout/default"/>
    <dgm:cxn modelId="{5D28403B-72A9-9542-846C-F39FE1E335FD}" type="presParOf" srcId="{5AA4534C-E6D0-B944-9B41-9D8D2F8ADCE8}" destId="{08883DAE-2423-6A4A-BD63-7585C6BB3FBE}" srcOrd="2" destOrd="0" presId="urn:microsoft.com/office/officeart/2005/8/layout/default"/>
    <dgm:cxn modelId="{4E5E4D7F-F93C-4542-B02B-E42909E8B208}" type="presParOf" srcId="{5AA4534C-E6D0-B944-9B41-9D8D2F8ADCE8}" destId="{C18A5330-1E6D-FE4A-8BA5-C7584AC4F93D}" srcOrd="3" destOrd="0" presId="urn:microsoft.com/office/officeart/2005/8/layout/default"/>
    <dgm:cxn modelId="{15A55310-BFCF-9149-9B9B-744E9424D697}" type="presParOf" srcId="{5AA4534C-E6D0-B944-9B41-9D8D2F8ADCE8}" destId="{F0555E15-D699-CE4A-89ED-86C67C835932}" srcOrd="4" destOrd="0" presId="urn:microsoft.com/office/officeart/2005/8/layout/default"/>
    <dgm:cxn modelId="{B37C422B-8F4F-BC49-97F6-66025621D32B}" type="presParOf" srcId="{5AA4534C-E6D0-B944-9B41-9D8D2F8ADCE8}" destId="{3CACBE03-0CCC-D042-8A38-806CC67A6ACD}" srcOrd="5" destOrd="0" presId="urn:microsoft.com/office/officeart/2005/8/layout/default"/>
    <dgm:cxn modelId="{30E34947-FF57-FD46-91F2-493495FF1A14}" type="presParOf" srcId="{5AA4534C-E6D0-B944-9B41-9D8D2F8ADCE8}" destId="{63801686-5B36-1346-ABA7-E7FE562BED04}" srcOrd="6" destOrd="0" presId="urn:microsoft.com/office/officeart/2005/8/layout/default"/>
    <dgm:cxn modelId="{C8C73C9F-BCD2-CE4E-B5BC-E1FE6F0FED53}" type="presParOf" srcId="{5AA4534C-E6D0-B944-9B41-9D8D2F8ADCE8}" destId="{AA4B7C58-F31C-0046-A337-89B488BAB521}" srcOrd="7" destOrd="0" presId="urn:microsoft.com/office/officeart/2005/8/layout/default"/>
    <dgm:cxn modelId="{AEE2C0B0-4DF4-FA45-AD6D-40DAC9CFD66D}" type="presParOf" srcId="{5AA4534C-E6D0-B944-9B41-9D8D2F8ADCE8}" destId="{6F185C23-3DCA-644D-9392-BB9C397A31AD}" srcOrd="8" destOrd="0" presId="urn:microsoft.com/office/officeart/2005/8/layout/default"/>
    <dgm:cxn modelId="{8A70F20E-A6C9-7E47-9006-AEFF893990A7}" type="presParOf" srcId="{5AA4534C-E6D0-B944-9B41-9D8D2F8ADCE8}" destId="{95202F6E-4CAC-5045-B084-A9D9B4D08B77}" srcOrd="9" destOrd="0" presId="urn:microsoft.com/office/officeart/2005/8/layout/default"/>
    <dgm:cxn modelId="{D5CB9AA0-3FF2-C04E-9654-A9B3FBC20A76}" type="presParOf" srcId="{5AA4534C-E6D0-B944-9B41-9D8D2F8ADCE8}" destId="{9ABAB63C-AE6C-6041-A655-66690A582A5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D5E11E-EC7B-453E-A3AA-D5FC6A213CC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29340-17B4-4001-B23D-07066AC272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dirty="0"/>
            <a:t>103</a:t>
          </a:r>
          <a:r>
            <a:rPr lang="en-CA" sz="1400" dirty="0"/>
            <a:t> programs had </a:t>
          </a:r>
          <a:r>
            <a:rPr lang="en-CA" sz="1400" b="1" dirty="0"/>
            <a:t>$0</a:t>
          </a:r>
          <a:r>
            <a:rPr lang="en-CA" sz="1400" dirty="0"/>
            <a:t> tuition</a:t>
          </a:r>
          <a:endParaRPr lang="en-US" sz="1400" dirty="0"/>
        </a:p>
      </dgm:t>
    </dgm:pt>
    <dgm:pt modelId="{34331003-18A5-4881-AF29-362F8614C4E8}" type="parTrans" cxnId="{46FDEEE8-546A-4093-8E81-C90382C41D65}">
      <dgm:prSet/>
      <dgm:spPr/>
      <dgm:t>
        <a:bodyPr/>
        <a:lstStyle/>
        <a:p>
          <a:endParaRPr lang="en-US"/>
        </a:p>
      </dgm:t>
    </dgm:pt>
    <dgm:pt modelId="{31ECD528-CA72-4991-BD96-CA85E92DE92D}" type="sibTrans" cxnId="{46FDEEE8-546A-4093-8E81-C90382C41D65}">
      <dgm:prSet/>
      <dgm:spPr/>
      <dgm:t>
        <a:bodyPr/>
        <a:lstStyle/>
        <a:p>
          <a:endParaRPr lang="en-US"/>
        </a:p>
      </dgm:t>
    </dgm:pt>
    <dgm:pt modelId="{5E857FD7-2406-4DE9-B0F6-E8DCFBCC86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Median total cost still above </a:t>
          </a:r>
          <a:r>
            <a:rPr lang="en-CA" sz="1400" b="1" dirty="0"/>
            <a:t>$20K </a:t>
          </a:r>
          <a:r>
            <a:rPr lang="en-CA" sz="1400" dirty="0"/>
            <a:t>due to rent/insurance</a:t>
          </a:r>
          <a:endParaRPr lang="en-US" sz="1400" dirty="0"/>
        </a:p>
      </dgm:t>
    </dgm:pt>
    <dgm:pt modelId="{92125C6D-4407-49B1-91B3-E7EE87B6B868}" type="parTrans" cxnId="{90455772-9355-4477-B420-0A33A794AB3C}">
      <dgm:prSet/>
      <dgm:spPr/>
      <dgm:t>
        <a:bodyPr/>
        <a:lstStyle/>
        <a:p>
          <a:endParaRPr lang="en-US"/>
        </a:p>
      </dgm:t>
    </dgm:pt>
    <dgm:pt modelId="{4FA73123-E658-4ABB-ADB7-87BD4F612898}" type="sibTrans" cxnId="{90455772-9355-4477-B420-0A33A794AB3C}">
      <dgm:prSet/>
      <dgm:spPr/>
      <dgm:t>
        <a:bodyPr/>
        <a:lstStyle/>
        <a:p>
          <a:endParaRPr lang="en-US"/>
        </a:p>
      </dgm:t>
    </dgm:pt>
    <dgm:pt modelId="{CA66FCD2-C711-45D0-B7CF-F79F764618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dirty="0"/>
            <a:t>Denmark</a:t>
          </a:r>
          <a:r>
            <a:rPr lang="en-CA" sz="1400" dirty="0"/>
            <a:t>, </a:t>
          </a:r>
          <a:r>
            <a:rPr lang="en-CA" sz="1400" b="1" dirty="0"/>
            <a:t>Norway</a:t>
          </a:r>
          <a:r>
            <a:rPr lang="en-CA" sz="1400" dirty="0"/>
            <a:t>, </a:t>
          </a:r>
          <a:r>
            <a:rPr lang="en-CA" sz="1400" b="1" dirty="0"/>
            <a:t>Germany</a:t>
          </a:r>
          <a:r>
            <a:rPr lang="en-CA" sz="1400" dirty="0"/>
            <a:t>, lead in tuition-free programs with high living costs</a:t>
          </a:r>
          <a:endParaRPr lang="en-US" sz="1400" dirty="0"/>
        </a:p>
      </dgm:t>
    </dgm:pt>
    <dgm:pt modelId="{92EB4C0F-A91B-4A1E-BF38-25924DF512B4}" type="parTrans" cxnId="{4AEB5DDA-E5E6-4704-ABC6-743D4CEF096F}">
      <dgm:prSet/>
      <dgm:spPr/>
      <dgm:t>
        <a:bodyPr/>
        <a:lstStyle/>
        <a:p>
          <a:endParaRPr lang="en-US"/>
        </a:p>
      </dgm:t>
    </dgm:pt>
    <dgm:pt modelId="{DF727565-3025-4271-8206-B8EF7578DB9F}" type="sibTrans" cxnId="{4AEB5DDA-E5E6-4704-ABC6-743D4CEF096F}">
      <dgm:prSet/>
      <dgm:spPr/>
      <dgm:t>
        <a:bodyPr/>
        <a:lstStyle/>
        <a:p>
          <a:endParaRPr lang="en-US"/>
        </a:p>
      </dgm:t>
    </dgm:pt>
    <dgm:pt modelId="{6957D0DF-A707-4BD8-AAB0-DE6D2D587B51}" type="pres">
      <dgm:prSet presAssocID="{7DD5E11E-EC7B-453E-A3AA-D5FC6A213CC1}" presName="root" presStyleCnt="0">
        <dgm:presLayoutVars>
          <dgm:dir/>
          <dgm:resizeHandles val="exact"/>
        </dgm:presLayoutVars>
      </dgm:prSet>
      <dgm:spPr/>
    </dgm:pt>
    <dgm:pt modelId="{90058332-38BF-41A0-AC92-0919F519CA74}" type="pres">
      <dgm:prSet presAssocID="{4D229340-17B4-4001-B23D-07066AC272FA}" presName="compNode" presStyleCnt="0"/>
      <dgm:spPr/>
    </dgm:pt>
    <dgm:pt modelId="{6A437CE7-89DF-4C2E-9A48-71781BF5BBB6}" type="pres">
      <dgm:prSet presAssocID="{4D229340-17B4-4001-B23D-07066AC272FA}" presName="iconRect" presStyleLbl="node1" presStyleIdx="0" presStyleCnt="3" custLinFactX="218679" custLinFactNeighborX="300000" custLinFactNeighborY="-252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1C4BA9B-0A15-4255-A9FF-8331EDD29E28}" type="pres">
      <dgm:prSet presAssocID="{4D229340-17B4-4001-B23D-07066AC272FA}" presName="spaceRect" presStyleCnt="0"/>
      <dgm:spPr/>
    </dgm:pt>
    <dgm:pt modelId="{D8EBDC93-C0DF-4F0B-B7AC-C7BC05EBB187}" type="pres">
      <dgm:prSet presAssocID="{4D229340-17B4-4001-B23D-07066AC272FA}" presName="textRect" presStyleLbl="revTx" presStyleIdx="0" presStyleCnt="3">
        <dgm:presLayoutVars>
          <dgm:chMax val="1"/>
          <dgm:chPref val="1"/>
        </dgm:presLayoutVars>
      </dgm:prSet>
      <dgm:spPr/>
    </dgm:pt>
    <dgm:pt modelId="{CE35F82B-4080-4F7E-88A7-2BA9CC04F595}" type="pres">
      <dgm:prSet presAssocID="{31ECD528-CA72-4991-BD96-CA85E92DE92D}" presName="sibTrans" presStyleCnt="0"/>
      <dgm:spPr/>
    </dgm:pt>
    <dgm:pt modelId="{CDBB1263-718D-485E-AC88-16206B0ADC25}" type="pres">
      <dgm:prSet presAssocID="{5E857FD7-2406-4DE9-B0F6-E8DCFBCC864B}" presName="compNode" presStyleCnt="0"/>
      <dgm:spPr/>
    </dgm:pt>
    <dgm:pt modelId="{290D131D-AE4B-4821-A06A-07187652AB6C}" type="pres">
      <dgm:prSet presAssocID="{5E857FD7-2406-4DE9-B0F6-E8DCFBCC864B}" presName="iconRect" presStyleLbl="node1" presStyleIdx="1" presStyleCnt="3" custLinFactNeighborY="-25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6FA84A0-DE68-4CD6-8269-8A76C8B77E9E}" type="pres">
      <dgm:prSet presAssocID="{5E857FD7-2406-4DE9-B0F6-E8DCFBCC864B}" presName="spaceRect" presStyleCnt="0"/>
      <dgm:spPr/>
    </dgm:pt>
    <dgm:pt modelId="{B102F4AB-F319-4297-92B6-778D13523EC8}" type="pres">
      <dgm:prSet presAssocID="{5E857FD7-2406-4DE9-B0F6-E8DCFBCC864B}" presName="textRect" presStyleLbl="revTx" presStyleIdx="1" presStyleCnt="3">
        <dgm:presLayoutVars>
          <dgm:chMax val="1"/>
          <dgm:chPref val="1"/>
        </dgm:presLayoutVars>
      </dgm:prSet>
      <dgm:spPr/>
    </dgm:pt>
    <dgm:pt modelId="{0AFD4F2B-19F1-42D1-8366-11F2B22BF4BA}" type="pres">
      <dgm:prSet presAssocID="{4FA73123-E658-4ABB-ADB7-87BD4F612898}" presName="sibTrans" presStyleCnt="0"/>
      <dgm:spPr/>
    </dgm:pt>
    <dgm:pt modelId="{00DDCF9B-140B-4D5F-A4A2-CCE5887C9837}" type="pres">
      <dgm:prSet presAssocID="{CA66FCD2-C711-45D0-B7CF-F79F764618B8}" presName="compNode" presStyleCnt="0"/>
      <dgm:spPr/>
    </dgm:pt>
    <dgm:pt modelId="{5F2EA875-4D00-4651-A2C7-8EA1D2A466B5}" type="pres">
      <dgm:prSet presAssocID="{CA66FCD2-C711-45D0-B7CF-F79F764618B8}" presName="iconRect" presStyleLbl="node1" presStyleIdx="2" presStyleCnt="3" custLinFactX="-226305" custLinFactNeighborX="-300000" custLinFactNeighborY="-252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E739C17-FD3A-4E23-8296-F82AC4E52F17}" type="pres">
      <dgm:prSet presAssocID="{CA66FCD2-C711-45D0-B7CF-F79F764618B8}" presName="spaceRect" presStyleCnt="0"/>
      <dgm:spPr/>
    </dgm:pt>
    <dgm:pt modelId="{F15667FA-4E27-4695-BE55-D233C6386B42}" type="pres">
      <dgm:prSet presAssocID="{CA66FCD2-C711-45D0-B7CF-F79F764618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0E7700-355F-3A48-89DE-BFF17EA70352}" type="presOf" srcId="{7DD5E11E-EC7B-453E-A3AA-D5FC6A213CC1}" destId="{6957D0DF-A707-4BD8-AAB0-DE6D2D587B51}" srcOrd="0" destOrd="0" presId="urn:microsoft.com/office/officeart/2018/2/layout/IconLabelList"/>
    <dgm:cxn modelId="{453DF628-1A9C-0245-9D22-6884133377E2}" type="presOf" srcId="{CA66FCD2-C711-45D0-B7CF-F79F764618B8}" destId="{F15667FA-4E27-4695-BE55-D233C6386B42}" srcOrd="0" destOrd="0" presId="urn:microsoft.com/office/officeart/2018/2/layout/IconLabelList"/>
    <dgm:cxn modelId="{90455772-9355-4477-B420-0A33A794AB3C}" srcId="{7DD5E11E-EC7B-453E-A3AA-D5FC6A213CC1}" destId="{5E857FD7-2406-4DE9-B0F6-E8DCFBCC864B}" srcOrd="1" destOrd="0" parTransId="{92125C6D-4407-49B1-91B3-E7EE87B6B868}" sibTransId="{4FA73123-E658-4ABB-ADB7-87BD4F612898}"/>
    <dgm:cxn modelId="{EC59D58C-89E8-4C4B-8DD2-564B73807E05}" type="presOf" srcId="{5E857FD7-2406-4DE9-B0F6-E8DCFBCC864B}" destId="{B102F4AB-F319-4297-92B6-778D13523EC8}" srcOrd="0" destOrd="0" presId="urn:microsoft.com/office/officeart/2018/2/layout/IconLabelList"/>
    <dgm:cxn modelId="{4AEB5DDA-E5E6-4704-ABC6-743D4CEF096F}" srcId="{7DD5E11E-EC7B-453E-A3AA-D5FC6A213CC1}" destId="{CA66FCD2-C711-45D0-B7CF-F79F764618B8}" srcOrd="2" destOrd="0" parTransId="{92EB4C0F-A91B-4A1E-BF38-25924DF512B4}" sibTransId="{DF727565-3025-4271-8206-B8EF7578DB9F}"/>
    <dgm:cxn modelId="{46FDEEE8-546A-4093-8E81-C90382C41D65}" srcId="{7DD5E11E-EC7B-453E-A3AA-D5FC6A213CC1}" destId="{4D229340-17B4-4001-B23D-07066AC272FA}" srcOrd="0" destOrd="0" parTransId="{34331003-18A5-4881-AF29-362F8614C4E8}" sibTransId="{31ECD528-CA72-4991-BD96-CA85E92DE92D}"/>
    <dgm:cxn modelId="{30A0F9F0-3DB8-1B4B-AFA7-1647770DA463}" type="presOf" srcId="{4D229340-17B4-4001-B23D-07066AC272FA}" destId="{D8EBDC93-C0DF-4F0B-B7AC-C7BC05EBB187}" srcOrd="0" destOrd="0" presId="urn:microsoft.com/office/officeart/2018/2/layout/IconLabelList"/>
    <dgm:cxn modelId="{86D67E02-8440-C243-847B-78D16623416D}" type="presParOf" srcId="{6957D0DF-A707-4BD8-AAB0-DE6D2D587B51}" destId="{90058332-38BF-41A0-AC92-0919F519CA74}" srcOrd="0" destOrd="0" presId="urn:microsoft.com/office/officeart/2018/2/layout/IconLabelList"/>
    <dgm:cxn modelId="{35504080-3F6F-6048-BA85-9E14FD9D47DB}" type="presParOf" srcId="{90058332-38BF-41A0-AC92-0919F519CA74}" destId="{6A437CE7-89DF-4C2E-9A48-71781BF5BBB6}" srcOrd="0" destOrd="0" presId="urn:microsoft.com/office/officeart/2018/2/layout/IconLabelList"/>
    <dgm:cxn modelId="{3235594B-C90F-E34F-858C-546813377DEB}" type="presParOf" srcId="{90058332-38BF-41A0-AC92-0919F519CA74}" destId="{61C4BA9B-0A15-4255-A9FF-8331EDD29E28}" srcOrd="1" destOrd="0" presId="urn:microsoft.com/office/officeart/2018/2/layout/IconLabelList"/>
    <dgm:cxn modelId="{982187AB-9902-7547-8B76-D636D083561E}" type="presParOf" srcId="{90058332-38BF-41A0-AC92-0919F519CA74}" destId="{D8EBDC93-C0DF-4F0B-B7AC-C7BC05EBB187}" srcOrd="2" destOrd="0" presId="urn:microsoft.com/office/officeart/2018/2/layout/IconLabelList"/>
    <dgm:cxn modelId="{51559BCD-BF06-E54F-B4CE-0E12690AF2FB}" type="presParOf" srcId="{6957D0DF-A707-4BD8-AAB0-DE6D2D587B51}" destId="{CE35F82B-4080-4F7E-88A7-2BA9CC04F595}" srcOrd="1" destOrd="0" presId="urn:microsoft.com/office/officeart/2018/2/layout/IconLabelList"/>
    <dgm:cxn modelId="{09640721-A0C9-6B4E-9443-AA01FD1484C1}" type="presParOf" srcId="{6957D0DF-A707-4BD8-AAB0-DE6D2D587B51}" destId="{CDBB1263-718D-485E-AC88-16206B0ADC25}" srcOrd="2" destOrd="0" presId="urn:microsoft.com/office/officeart/2018/2/layout/IconLabelList"/>
    <dgm:cxn modelId="{C6874F24-3B0F-7241-9D1E-4D08F3D6BDC5}" type="presParOf" srcId="{CDBB1263-718D-485E-AC88-16206B0ADC25}" destId="{290D131D-AE4B-4821-A06A-07187652AB6C}" srcOrd="0" destOrd="0" presId="urn:microsoft.com/office/officeart/2018/2/layout/IconLabelList"/>
    <dgm:cxn modelId="{0DB1B12E-8878-AC44-86F0-75AC8DE995B7}" type="presParOf" srcId="{CDBB1263-718D-485E-AC88-16206B0ADC25}" destId="{66FA84A0-DE68-4CD6-8269-8A76C8B77E9E}" srcOrd="1" destOrd="0" presId="urn:microsoft.com/office/officeart/2018/2/layout/IconLabelList"/>
    <dgm:cxn modelId="{4BB84F7E-899B-FB43-92B0-8A0B4762C296}" type="presParOf" srcId="{CDBB1263-718D-485E-AC88-16206B0ADC25}" destId="{B102F4AB-F319-4297-92B6-778D13523EC8}" srcOrd="2" destOrd="0" presId="urn:microsoft.com/office/officeart/2018/2/layout/IconLabelList"/>
    <dgm:cxn modelId="{BB935B4E-6FCE-7248-AE57-045CB3BFFDF2}" type="presParOf" srcId="{6957D0DF-A707-4BD8-AAB0-DE6D2D587B51}" destId="{0AFD4F2B-19F1-42D1-8366-11F2B22BF4BA}" srcOrd="3" destOrd="0" presId="urn:microsoft.com/office/officeart/2018/2/layout/IconLabelList"/>
    <dgm:cxn modelId="{A3D6AAAA-0924-E240-A001-46DBD98D01F2}" type="presParOf" srcId="{6957D0DF-A707-4BD8-AAB0-DE6D2D587B51}" destId="{00DDCF9B-140B-4D5F-A4A2-CCE5887C9837}" srcOrd="4" destOrd="0" presId="urn:microsoft.com/office/officeart/2018/2/layout/IconLabelList"/>
    <dgm:cxn modelId="{C01A70CD-6D81-AA4E-9B8D-D70274CD6F88}" type="presParOf" srcId="{00DDCF9B-140B-4D5F-A4A2-CCE5887C9837}" destId="{5F2EA875-4D00-4651-A2C7-8EA1D2A466B5}" srcOrd="0" destOrd="0" presId="urn:microsoft.com/office/officeart/2018/2/layout/IconLabelList"/>
    <dgm:cxn modelId="{3E21F709-C73F-AB4C-99CC-7B583A9D4B61}" type="presParOf" srcId="{00DDCF9B-140B-4D5F-A4A2-CCE5887C9837}" destId="{3E739C17-FD3A-4E23-8296-F82AC4E52F17}" srcOrd="1" destOrd="0" presId="urn:microsoft.com/office/officeart/2018/2/layout/IconLabelList"/>
    <dgm:cxn modelId="{91DAF543-9E24-9F48-AD58-8FE8465712B6}" type="presParOf" srcId="{00DDCF9B-140B-4D5F-A4A2-CCE5887C9837}" destId="{F15667FA-4E27-4695-BE55-D233C6386B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42C8DA-195B-4367-926B-003F1E3135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54F9F2-B458-412B-80BE-0AFEF46E95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 301–600 universities offer the </a:t>
          </a:r>
          <a:r>
            <a:rPr lang="en-US" b="1" dirty="0"/>
            <a:t>best ROI</a:t>
          </a:r>
          <a:r>
            <a:rPr lang="en-US" dirty="0"/>
            <a:t>, with consistently low payback periods</a:t>
          </a:r>
        </a:p>
      </dgm:t>
    </dgm:pt>
    <dgm:pt modelId="{1580054F-81FE-4D19-80EA-153F9A619842}" type="parTrans" cxnId="{30E822E1-B3A5-4A7A-98BC-68880B3145A7}">
      <dgm:prSet/>
      <dgm:spPr/>
      <dgm:t>
        <a:bodyPr/>
        <a:lstStyle/>
        <a:p>
          <a:endParaRPr lang="en-US"/>
        </a:p>
      </dgm:t>
    </dgm:pt>
    <dgm:pt modelId="{2ADA5474-8D5C-4D8A-8524-CC7EBF403F18}" type="sibTrans" cxnId="{30E822E1-B3A5-4A7A-98BC-68880B3145A7}">
      <dgm:prSet/>
      <dgm:spPr/>
      <dgm:t>
        <a:bodyPr/>
        <a:lstStyle/>
        <a:p>
          <a:endParaRPr lang="en-US"/>
        </a:p>
      </dgm:t>
    </dgm:pt>
    <dgm:pt modelId="{2B909C7E-B876-479F-A216-BFD7563E0D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Ranked 600+ institutions show the </a:t>
          </a:r>
          <a:r>
            <a:rPr lang="en-US" b="1" dirty="0"/>
            <a:t>widest spread</a:t>
          </a:r>
          <a:r>
            <a:rPr lang="en-US" dirty="0"/>
            <a:t> </a:t>
          </a:r>
          <a:r>
            <a:rPr lang="en-US" b="1" dirty="0"/>
            <a:t>in ROI</a:t>
          </a:r>
          <a:r>
            <a:rPr lang="en-US" dirty="0"/>
            <a:t>, indicating less predictable outcomes</a:t>
          </a:r>
        </a:p>
      </dgm:t>
    </dgm:pt>
    <dgm:pt modelId="{8BF8BC06-628F-4A70-A50D-FCCBB895462D}" type="parTrans" cxnId="{BF700378-E990-451A-835C-5FE339AA63BD}">
      <dgm:prSet/>
      <dgm:spPr/>
      <dgm:t>
        <a:bodyPr/>
        <a:lstStyle/>
        <a:p>
          <a:endParaRPr lang="en-US"/>
        </a:p>
      </dgm:t>
    </dgm:pt>
    <dgm:pt modelId="{57F92EA3-53F4-485A-AB65-44D48CB7524B}" type="sibTrans" cxnId="{BF700378-E990-451A-835C-5FE339AA63BD}">
      <dgm:prSet/>
      <dgm:spPr/>
      <dgm:t>
        <a:bodyPr/>
        <a:lstStyle/>
        <a:p>
          <a:endParaRPr lang="en-US"/>
        </a:p>
      </dgm:t>
    </dgm:pt>
    <dgm:pt modelId="{534032DB-CFE5-410B-A388-A81B777DAC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Despite their prestige, Top 100 schools </a:t>
          </a:r>
          <a:r>
            <a:rPr lang="en-US" b="1" dirty="0"/>
            <a:t>don’t guarantee faster RO</a:t>
          </a:r>
          <a:r>
            <a:rPr lang="en-US" dirty="0"/>
            <a:t>I, often due to higher costs</a:t>
          </a:r>
        </a:p>
      </dgm:t>
    </dgm:pt>
    <dgm:pt modelId="{C77CA8C5-9BF3-4402-9DA7-E9F1EF68B773}" type="parTrans" cxnId="{AE0E93B1-BF7F-4AE9-882E-8291C364F9AD}">
      <dgm:prSet/>
      <dgm:spPr/>
      <dgm:t>
        <a:bodyPr/>
        <a:lstStyle/>
        <a:p>
          <a:endParaRPr lang="en-US"/>
        </a:p>
      </dgm:t>
    </dgm:pt>
    <dgm:pt modelId="{43B81170-9D3C-402B-8E50-82E57A738625}" type="sibTrans" cxnId="{AE0E93B1-BF7F-4AE9-882E-8291C364F9AD}">
      <dgm:prSet/>
      <dgm:spPr/>
      <dgm:t>
        <a:bodyPr/>
        <a:lstStyle/>
        <a:p>
          <a:endParaRPr lang="en-US"/>
        </a:p>
      </dgm:t>
    </dgm:pt>
    <dgm:pt modelId="{11DB3A5F-232C-446D-ABFC-41D4E9D558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Median ROI trends show that </a:t>
          </a:r>
          <a:r>
            <a:rPr lang="en-US" b="1" dirty="0"/>
            <a:t>prestige doesn't always mean better value</a:t>
          </a:r>
          <a:endParaRPr lang="en-US" dirty="0"/>
        </a:p>
      </dgm:t>
    </dgm:pt>
    <dgm:pt modelId="{11F82E19-4EE2-4165-8A96-D0FA3B3E14C7}" type="parTrans" cxnId="{4836F6C7-8898-4414-9812-74FB7A956A32}">
      <dgm:prSet/>
      <dgm:spPr/>
      <dgm:t>
        <a:bodyPr/>
        <a:lstStyle/>
        <a:p>
          <a:endParaRPr lang="en-US"/>
        </a:p>
      </dgm:t>
    </dgm:pt>
    <dgm:pt modelId="{B03A0F13-B97E-4927-93F7-E975D1A28904}" type="sibTrans" cxnId="{4836F6C7-8898-4414-9812-74FB7A956A32}">
      <dgm:prSet/>
      <dgm:spPr/>
      <dgm:t>
        <a:bodyPr/>
        <a:lstStyle/>
        <a:p>
          <a:endParaRPr lang="en-US"/>
        </a:p>
      </dgm:t>
    </dgm:pt>
    <dgm:pt modelId="{D37BE42A-5AF3-409E-8B6C-1D7EE7B20489}" type="pres">
      <dgm:prSet presAssocID="{9142C8DA-195B-4367-926B-003F1E313576}" presName="root" presStyleCnt="0">
        <dgm:presLayoutVars>
          <dgm:dir/>
          <dgm:resizeHandles val="exact"/>
        </dgm:presLayoutVars>
      </dgm:prSet>
      <dgm:spPr/>
    </dgm:pt>
    <dgm:pt modelId="{35023405-E05D-4048-A01B-0535A5116DCA}" type="pres">
      <dgm:prSet presAssocID="{7B54F9F2-B458-412B-80BE-0AFEF46E959E}" presName="compNode" presStyleCnt="0"/>
      <dgm:spPr/>
    </dgm:pt>
    <dgm:pt modelId="{96E74396-96AA-47C4-8C39-805F5625338B}" type="pres">
      <dgm:prSet presAssocID="{7B54F9F2-B458-412B-80BE-0AFEF46E959E}" presName="bgRect" presStyleLbl="bgShp" presStyleIdx="0" presStyleCnt="4"/>
      <dgm:spPr/>
    </dgm:pt>
    <dgm:pt modelId="{C30BCB54-F23C-474E-AA42-87C805777D89}" type="pres">
      <dgm:prSet presAssocID="{7B54F9F2-B458-412B-80BE-0AFEF46E95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881137-1219-4674-8E64-BFFA5A0476AE}" type="pres">
      <dgm:prSet presAssocID="{7B54F9F2-B458-412B-80BE-0AFEF46E959E}" presName="spaceRect" presStyleCnt="0"/>
      <dgm:spPr/>
    </dgm:pt>
    <dgm:pt modelId="{1DD59C49-FFEF-41A0-A577-4E3B77341032}" type="pres">
      <dgm:prSet presAssocID="{7B54F9F2-B458-412B-80BE-0AFEF46E959E}" presName="parTx" presStyleLbl="revTx" presStyleIdx="0" presStyleCnt="4">
        <dgm:presLayoutVars>
          <dgm:chMax val="0"/>
          <dgm:chPref val="0"/>
        </dgm:presLayoutVars>
      </dgm:prSet>
      <dgm:spPr/>
    </dgm:pt>
    <dgm:pt modelId="{1C5DA836-D970-492B-96A5-239A8E9F6190}" type="pres">
      <dgm:prSet presAssocID="{2ADA5474-8D5C-4D8A-8524-CC7EBF403F18}" presName="sibTrans" presStyleCnt="0"/>
      <dgm:spPr/>
    </dgm:pt>
    <dgm:pt modelId="{4D858EE4-EB95-4730-803D-F56574EF64E2}" type="pres">
      <dgm:prSet presAssocID="{2B909C7E-B876-479F-A216-BFD7563E0DCA}" presName="compNode" presStyleCnt="0"/>
      <dgm:spPr/>
    </dgm:pt>
    <dgm:pt modelId="{6B293BF2-3F9B-4580-85DA-280D82CDA054}" type="pres">
      <dgm:prSet presAssocID="{2B909C7E-B876-479F-A216-BFD7563E0DCA}" presName="bgRect" presStyleLbl="bgShp" presStyleIdx="1" presStyleCnt="4"/>
      <dgm:spPr/>
    </dgm:pt>
    <dgm:pt modelId="{E6F58986-8CCC-4A45-90E8-AE980F3B138E}" type="pres">
      <dgm:prSet presAssocID="{2B909C7E-B876-479F-A216-BFD7563E0DCA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F344758-4ED1-405C-BA68-32D97933A938}" type="pres">
      <dgm:prSet presAssocID="{2B909C7E-B876-479F-A216-BFD7563E0DCA}" presName="spaceRect" presStyleCnt="0"/>
      <dgm:spPr/>
    </dgm:pt>
    <dgm:pt modelId="{371D9D45-D333-4269-8C23-73C47865F0FB}" type="pres">
      <dgm:prSet presAssocID="{2B909C7E-B876-479F-A216-BFD7563E0DCA}" presName="parTx" presStyleLbl="revTx" presStyleIdx="1" presStyleCnt="4">
        <dgm:presLayoutVars>
          <dgm:chMax val="0"/>
          <dgm:chPref val="0"/>
        </dgm:presLayoutVars>
      </dgm:prSet>
      <dgm:spPr/>
    </dgm:pt>
    <dgm:pt modelId="{68169E57-5EC0-4CD5-9D0A-4428C8FB612A}" type="pres">
      <dgm:prSet presAssocID="{57F92EA3-53F4-485A-AB65-44D48CB7524B}" presName="sibTrans" presStyleCnt="0"/>
      <dgm:spPr/>
    </dgm:pt>
    <dgm:pt modelId="{F2EB6B29-E37F-4FB3-917C-9EB1800DEEEF}" type="pres">
      <dgm:prSet presAssocID="{534032DB-CFE5-410B-A388-A81B777DACB7}" presName="compNode" presStyleCnt="0"/>
      <dgm:spPr/>
    </dgm:pt>
    <dgm:pt modelId="{24CE530C-F0D7-404A-AECB-30664397C8A9}" type="pres">
      <dgm:prSet presAssocID="{534032DB-CFE5-410B-A388-A81B777DACB7}" presName="bgRect" presStyleLbl="bgShp" presStyleIdx="2" presStyleCnt="4"/>
      <dgm:spPr/>
    </dgm:pt>
    <dgm:pt modelId="{A9C21401-5CD6-4E62-B686-84C601523118}" type="pres">
      <dgm:prSet presAssocID="{534032DB-CFE5-410B-A388-A81B777DACB7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A6DD6DE-55A0-4DA9-B98F-E6485F434028}" type="pres">
      <dgm:prSet presAssocID="{534032DB-CFE5-410B-A388-A81B777DACB7}" presName="spaceRect" presStyleCnt="0"/>
      <dgm:spPr/>
    </dgm:pt>
    <dgm:pt modelId="{24EC1703-4831-403A-A975-1F53F5A5563F}" type="pres">
      <dgm:prSet presAssocID="{534032DB-CFE5-410B-A388-A81B777DACB7}" presName="parTx" presStyleLbl="revTx" presStyleIdx="2" presStyleCnt="4">
        <dgm:presLayoutVars>
          <dgm:chMax val="0"/>
          <dgm:chPref val="0"/>
        </dgm:presLayoutVars>
      </dgm:prSet>
      <dgm:spPr/>
    </dgm:pt>
    <dgm:pt modelId="{10EE95D3-C7F3-46B2-8F03-CF4C6980061E}" type="pres">
      <dgm:prSet presAssocID="{43B81170-9D3C-402B-8E50-82E57A738625}" presName="sibTrans" presStyleCnt="0"/>
      <dgm:spPr/>
    </dgm:pt>
    <dgm:pt modelId="{5FF8BADD-7605-43C2-AE8E-D13CAA094517}" type="pres">
      <dgm:prSet presAssocID="{11DB3A5F-232C-446D-ABFC-41D4E9D558AE}" presName="compNode" presStyleCnt="0"/>
      <dgm:spPr/>
    </dgm:pt>
    <dgm:pt modelId="{56B4EBE8-2A86-44E1-BC89-334E776A0FD5}" type="pres">
      <dgm:prSet presAssocID="{11DB3A5F-232C-446D-ABFC-41D4E9D558AE}" presName="bgRect" presStyleLbl="bgShp" presStyleIdx="3" presStyleCnt="4"/>
      <dgm:spPr/>
    </dgm:pt>
    <dgm:pt modelId="{2C66FDFF-39EE-453B-BB66-7A8F93159D2E}" type="pres">
      <dgm:prSet presAssocID="{11DB3A5F-232C-446D-ABFC-41D4E9D558AE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CDE84A-5015-4353-B68A-5F5B19A0EF7D}" type="pres">
      <dgm:prSet presAssocID="{11DB3A5F-232C-446D-ABFC-41D4E9D558AE}" presName="spaceRect" presStyleCnt="0"/>
      <dgm:spPr/>
    </dgm:pt>
    <dgm:pt modelId="{47C6B555-D558-429F-A809-B4161D760EF2}" type="pres">
      <dgm:prSet presAssocID="{11DB3A5F-232C-446D-ABFC-41D4E9D558A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127405-D01A-475B-BD3E-4A89BE6FDE46}" type="presOf" srcId="{9142C8DA-195B-4367-926B-003F1E313576}" destId="{D37BE42A-5AF3-409E-8B6C-1D7EE7B20489}" srcOrd="0" destOrd="0" presId="urn:microsoft.com/office/officeart/2018/2/layout/IconVerticalSolidList"/>
    <dgm:cxn modelId="{0751D430-7CEF-45EC-B29D-4FCEEB330C46}" type="presOf" srcId="{2B909C7E-B876-479F-A216-BFD7563E0DCA}" destId="{371D9D45-D333-4269-8C23-73C47865F0FB}" srcOrd="0" destOrd="0" presId="urn:microsoft.com/office/officeart/2018/2/layout/IconVerticalSolidList"/>
    <dgm:cxn modelId="{8DB8D25E-0D89-4BDA-98E9-5F207767436A}" type="presOf" srcId="{7B54F9F2-B458-412B-80BE-0AFEF46E959E}" destId="{1DD59C49-FFEF-41A0-A577-4E3B77341032}" srcOrd="0" destOrd="0" presId="urn:microsoft.com/office/officeart/2018/2/layout/IconVerticalSolidList"/>
    <dgm:cxn modelId="{BF700378-E990-451A-835C-5FE339AA63BD}" srcId="{9142C8DA-195B-4367-926B-003F1E313576}" destId="{2B909C7E-B876-479F-A216-BFD7563E0DCA}" srcOrd="1" destOrd="0" parTransId="{8BF8BC06-628F-4A70-A50D-FCCBB895462D}" sibTransId="{57F92EA3-53F4-485A-AB65-44D48CB7524B}"/>
    <dgm:cxn modelId="{73EF1B90-6372-498D-A9D9-EF542A06D60C}" type="presOf" srcId="{534032DB-CFE5-410B-A388-A81B777DACB7}" destId="{24EC1703-4831-403A-A975-1F53F5A5563F}" srcOrd="0" destOrd="0" presId="urn:microsoft.com/office/officeart/2018/2/layout/IconVerticalSolidList"/>
    <dgm:cxn modelId="{AE0E93B1-BF7F-4AE9-882E-8291C364F9AD}" srcId="{9142C8DA-195B-4367-926B-003F1E313576}" destId="{534032DB-CFE5-410B-A388-A81B777DACB7}" srcOrd="2" destOrd="0" parTransId="{C77CA8C5-9BF3-4402-9DA7-E9F1EF68B773}" sibTransId="{43B81170-9D3C-402B-8E50-82E57A738625}"/>
    <dgm:cxn modelId="{F729DBB2-B486-439C-B037-FBEBC58BAC80}" type="presOf" srcId="{11DB3A5F-232C-446D-ABFC-41D4E9D558AE}" destId="{47C6B555-D558-429F-A809-B4161D760EF2}" srcOrd="0" destOrd="0" presId="urn:microsoft.com/office/officeart/2018/2/layout/IconVerticalSolidList"/>
    <dgm:cxn modelId="{4836F6C7-8898-4414-9812-74FB7A956A32}" srcId="{9142C8DA-195B-4367-926B-003F1E313576}" destId="{11DB3A5F-232C-446D-ABFC-41D4E9D558AE}" srcOrd="3" destOrd="0" parTransId="{11F82E19-4EE2-4165-8A96-D0FA3B3E14C7}" sibTransId="{B03A0F13-B97E-4927-93F7-E975D1A28904}"/>
    <dgm:cxn modelId="{30E822E1-B3A5-4A7A-98BC-68880B3145A7}" srcId="{9142C8DA-195B-4367-926B-003F1E313576}" destId="{7B54F9F2-B458-412B-80BE-0AFEF46E959E}" srcOrd="0" destOrd="0" parTransId="{1580054F-81FE-4D19-80EA-153F9A619842}" sibTransId="{2ADA5474-8D5C-4D8A-8524-CC7EBF403F18}"/>
    <dgm:cxn modelId="{F7D28876-4C1D-46C7-8056-67D7E0A6A783}" type="presParOf" srcId="{D37BE42A-5AF3-409E-8B6C-1D7EE7B20489}" destId="{35023405-E05D-4048-A01B-0535A5116DCA}" srcOrd="0" destOrd="0" presId="urn:microsoft.com/office/officeart/2018/2/layout/IconVerticalSolidList"/>
    <dgm:cxn modelId="{5E17011B-D7CE-4121-B796-1389A42CD805}" type="presParOf" srcId="{35023405-E05D-4048-A01B-0535A5116DCA}" destId="{96E74396-96AA-47C4-8C39-805F5625338B}" srcOrd="0" destOrd="0" presId="urn:microsoft.com/office/officeart/2018/2/layout/IconVerticalSolidList"/>
    <dgm:cxn modelId="{63F6BE3A-F1D2-4878-93F6-84829AAEA186}" type="presParOf" srcId="{35023405-E05D-4048-A01B-0535A5116DCA}" destId="{C30BCB54-F23C-474E-AA42-87C805777D89}" srcOrd="1" destOrd="0" presId="urn:microsoft.com/office/officeart/2018/2/layout/IconVerticalSolidList"/>
    <dgm:cxn modelId="{D90A1A58-07F2-4BD2-8D35-21E28899AA8A}" type="presParOf" srcId="{35023405-E05D-4048-A01B-0535A5116DCA}" destId="{C2881137-1219-4674-8E64-BFFA5A0476AE}" srcOrd="2" destOrd="0" presId="urn:microsoft.com/office/officeart/2018/2/layout/IconVerticalSolidList"/>
    <dgm:cxn modelId="{FDBA28E8-D6C5-42B0-B9F3-4D6E2AFD445D}" type="presParOf" srcId="{35023405-E05D-4048-A01B-0535A5116DCA}" destId="{1DD59C49-FFEF-41A0-A577-4E3B77341032}" srcOrd="3" destOrd="0" presId="urn:microsoft.com/office/officeart/2018/2/layout/IconVerticalSolidList"/>
    <dgm:cxn modelId="{C1163428-FB41-4AF3-BF5D-8A3C3CC05EAD}" type="presParOf" srcId="{D37BE42A-5AF3-409E-8B6C-1D7EE7B20489}" destId="{1C5DA836-D970-492B-96A5-239A8E9F6190}" srcOrd="1" destOrd="0" presId="urn:microsoft.com/office/officeart/2018/2/layout/IconVerticalSolidList"/>
    <dgm:cxn modelId="{8E4E7A2A-D81F-4525-8D2E-67E93D7CCE93}" type="presParOf" srcId="{D37BE42A-5AF3-409E-8B6C-1D7EE7B20489}" destId="{4D858EE4-EB95-4730-803D-F56574EF64E2}" srcOrd="2" destOrd="0" presId="urn:microsoft.com/office/officeart/2018/2/layout/IconVerticalSolidList"/>
    <dgm:cxn modelId="{EF88F4AA-BFBE-4125-AA2E-B811CA4183F0}" type="presParOf" srcId="{4D858EE4-EB95-4730-803D-F56574EF64E2}" destId="{6B293BF2-3F9B-4580-85DA-280D82CDA054}" srcOrd="0" destOrd="0" presId="urn:microsoft.com/office/officeart/2018/2/layout/IconVerticalSolidList"/>
    <dgm:cxn modelId="{F2AFD432-FFA2-4578-A95B-7232AAE8FCB1}" type="presParOf" srcId="{4D858EE4-EB95-4730-803D-F56574EF64E2}" destId="{E6F58986-8CCC-4A45-90E8-AE980F3B138E}" srcOrd="1" destOrd="0" presId="urn:microsoft.com/office/officeart/2018/2/layout/IconVerticalSolidList"/>
    <dgm:cxn modelId="{CAFAA46A-B780-4056-AF52-588BF66D686D}" type="presParOf" srcId="{4D858EE4-EB95-4730-803D-F56574EF64E2}" destId="{AF344758-4ED1-405C-BA68-32D97933A938}" srcOrd="2" destOrd="0" presId="urn:microsoft.com/office/officeart/2018/2/layout/IconVerticalSolidList"/>
    <dgm:cxn modelId="{2EF009B2-E38B-4A98-9446-36B41AD5421E}" type="presParOf" srcId="{4D858EE4-EB95-4730-803D-F56574EF64E2}" destId="{371D9D45-D333-4269-8C23-73C47865F0FB}" srcOrd="3" destOrd="0" presId="urn:microsoft.com/office/officeart/2018/2/layout/IconVerticalSolidList"/>
    <dgm:cxn modelId="{57DF85E5-256D-408D-91B5-BB954BBEFDFA}" type="presParOf" srcId="{D37BE42A-5AF3-409E-8B6C-1D7EE7B20489}" destId="{68169E57-5EC0-4CD5-9D0A-4428C8FB612A}" srcOrd="3" destOrd="0" presId="urn:microsoft.com/office/officeart/2018/2/layout/IconVerticalSolidList"/>
    <dgm:cxn modelId="{09F4A4E6-8080-4862-8BF0-7C640114C299}" type="presParOf" srcId="{D37BE42A-5AF3-409E-8B6C-1D7EE7B20489}" destId="{F2EB6B29-E37F-4FB3-917C-9EB1800DEEEF}" srcOrd="4" destOrd="0" presId="urn:microsoft.com/office/officeart/2018/2/layout/IconVerticalSolidList"/>
    <dgm:cxn modelId="{22BBDD40-2579-4B15-A566-61D26D92598B}" type="presParOf" srcId="{F2EB6B29-E37F-4FB3-917C-9EB1800DEEEF}" destId="{24CE530C-F0D7-404A-AECB-30664397C8A9}" srcOrd="0" destOrd="0" presId="urn:microsoft.com/office/officeart/2018/2/layout/IconVerticalSolidList"/>
    <dgm:cxn modelId="{73047A2C-DA22-43DE-BF6E-C688EB6144C4}" type="presParOf" srcId="{F2EB6B29-E37F-4FB3-917C-9EB1800DEEEF}" destId="{A9C21401-5CD6-4E62-B686-84C601523118}" srcOrd="1" destOrd="0" presId="urn:microsoft.com/office/officeart/2018/2/layout/IconVerticalSolidList"/>
    <dgm:cxn modelId="{7FCE5B00-4CBB-4809-B2CB-E39BAA2AA9F4}" type="presParOf" srcId="{F2EB6B29-E37F-4FB3-917C-9EB1800DEEEF}" destId="{BA6DD6DE-55A0-4DA9-B98F-E6485F434028}" srcOrd="2" destOrd="0" presId="urn:microsoft.com/office/officeart/2018/2/layout/IconVerticalSolidList"/>
    <dgm:cxn modelId="{E7A0319A-49A5-4AA5-A7DF-F9DB741D4AAF}" type="presParOf" srcId="{F2EB6B29-E37F-4FB3-917C-9EB1800DEEEF}" destId="{24EC1703-4831-403A-A975-1F53F5A5563F}" srcOrd="3" destOrd="0" presId="urn:microsoft.com/office/officeart/2018/2/layout/IconVerticalSolidList"/>
    <dgm:cxn modelId="{AFCEE582-4769-4A0F-BE4B-44B0BC495357}" type="presParOf" srcId="{D37BE42A-5AF3-409E-8B6C-1D7EE7B20489}" destId="{10EE95D3-C7F3-46B2-8F03-CF4C6980061E}" srcOrd="5" destOrd="0" presId="urn:microsoft.com/office/officeart/2018/2/layout/IconVerticalSolidList"/>
    <dgm:cxn modelId="{6E4FA416-7AC3-4AB3-B12B-EF0D62274015}" type="presParOf" srcId="{D37BE42A-5AF3-409E-8B6C-1D7EE7B20489}" destId="{5FF8BADD-7605-43C2-AE8E-D13CAA094517}" srcOrd="6" destOrd="0" presId="urn:microsoft.com/office/officeart/2018/2/layout/IconVerticalSolidList"/>
    <dgm:cxn modelId="{62793A2D-8D9C-41F4-B101-5FAD4B0A2604}" type="presParOf" srcId="{5FF8BADD-7605-43C2-AE8E-D13CAA094517}" destId="{56B4EBE8-2A86-44E1-BC89-334E776A0FD5}" srcOrd="0" destOrd="0" presId="urn:microsoft.com/office/officeart/2018/2/layout/IconVerticalSolidList"/>
    <dgm:cxn modelId="{1139A9D2-CC73-431D-9E37-0AE1E57F12FC}" type="presParOf" srcId="{5FF8BADD-7605-43C2-AE8E-D13CAA094517}" destId="{2C66FDFF-39EE-453B-BB66-7A8F93159D2E}" srcOrd="1" destOrd="0" presId="urn:microsoft.com/office/officeart/2018/2/layout/IconVerticalSolidList"/>
    <dgm:cxn modelId="{CCB2B70B-2966-4801-9061-E39AD03D0D80}" type="presParOf" srcId="{5FF8BADD-7605-43C2-AE8E-D13CAA094517}" destId="{66CDE84A-5015-4353-B68A-5F5B19A0EF7D}" srcOrd="2" destOrd="0" presId="urn:microsoft.com/office/officeart/2018/2/layout/IconVerticalSolidList"/>
    <dgm:cxn modelId="{50757E92-AA0D-473D-89B4-DD27BC0EB580}" type="presParOf" srcId="{5FF8BADD-7605-43C2-AE8E-D13CAA094517}" destId="{47C6B555-D558-429F-A809-B4161D760E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994A0-D579-9942-BDA3-52E6A93BA5A4}">
      <dsp:nvSpPr>
        <dsp:cNvPr id="0" name=""/>
        <dsp:cNvSpPr/>
      </dsp:nvSpPr>
      <dsp:spPr>
        <a:xfrm>
          <a:off x="850853" y="2873"/>
          <a:ext cx="2871631" cy="172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Total Cost = Tuition + Rent + Insurance + Visa</a:t>
          </a:r>
          <a:endParaRPr lang="en-US" sz="2700" kern="1200"/>
        </a:p>
      </dsp:txBody>
      <dsp:txXfrm>
        <a:off x="850853" y="2873"/>
        <a:ext cx="2871631" cy="1722979"/>
      </dsp:txXfrm>
    </dsp:sp>
    <dsp:sp modelId="{08883DAE-2423-6A4A-BD63-7585C6BB3FBE}">
      <dsp:nvSpPr>
        <dsp:cNvPr id="0" name=""/>
        <dsp:cNvSpPr/>
      </dsp:nvSpPr>
      <dsp:spPr>
        <a:xfrm>
          <a:off x="4009648" y="2873"/>
          <a:ext cx="2871631" cy="1722979"/>
        </a:xfrm>
        <a:prstGeom prst="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Adjusted Cost = Living cost index adjusted</a:t>
          </a:r>
          <a:endParaRPr lang="en-US" sz="2700" kern="1200"/>
        </a:p>
      </dsp:txBody>
      <dsp:txXfrm>
        <a:off x="4009648" y="2873"/>
        <a:ext cx="2871631" cy="1722979"/>
      </dsp:txXfrm>
    </dsp:sp>
    <dsp:sp modelId="{F0555E15-D699-CE4A-89ED-86C67C835932}">
      <dsp:nvSpPr>
        <dsp:cNvPr id="0" name=""/>
        <dsp:cNvSpPr/>
      </dsp:nvSpPr>
      <dsp:spPr>
        <a:xfrm>
          <a:off x="7168443" y="2873"/>
          <a:ext cx="2871631" cy="1722979"/>
        </a:xfrm>
        <a:prstGeom prst="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ROI = Total Cost / Avg Income</a:t>
          </a:r>
          <a:endParaRPr lang="en-US" sz="2700" kern="1200"/>
        </a:p>
      </dsp:txBody>
      <dsp:txXfrm>
        <a:off x="7168443" y="2873"/>
        <a:ext cx="2871631" cy="1722979"/>
      </dsp:txXfrm>
    </dsp:sp>
    <dsp:sp modelId="{63801686-5B36-1346-ABA7-E7FE562BED04}">
      <dsp:nvSpPr>
        <dsp:cNvPr id="0" name=""/>
        <dsp:cNvSpPr/>
      </dsp:nvSpPr>
      <dsp:spPr>
        <a:xfrm>
          <a:off x="850853" y="2013015"/>
          <a:ext cx="2871631" cy="1722979"/>
        </a:xfrm>
        <a:prstGeom prst="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QS Rank integration + Prestige Tiers</a:t>
          </a:r>
          <a:endParaRPr lang="en-US" sz="2700" kern="1200"/>
        </a:p>
      </dsp:txBody>
      <dsp:txXfrm>
        <a:off x="850853" y="2013015"/>
        <a:ext cx="2871631" cy="1722979"/>
      </dsp:txXfrm>
    </dsp:sp>
    <dsp:sp modelId="{6F185C23-3DCA-644D-9392-BB9C397A31AD}">
      <dsp:nvSpPr>
        <dsp:cNvPr id="0" name=""/>
        <dsp:cNvSpPr/>
      </dsp:nvSpPr>
      <dsp:spPr>
        <a:xfrm>
          <a:off x="4009648" y="2013015"/>
          <a:ext cx="2871631" cy="1722979"/>
        </a:xfrm>
        <a:prstGeom prst="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KMeans clustering of cost structure</a:t>
          </a:r>
          <a:endParaRPr lang="en-US" sz="2700" kern="1200"/>
        </a:p>
      </dsp:txBody>
      <dsp:txXfrm>
        <a:off x="4009648" y="2013015"/>
        <a:ext cx="2871631" cy="1722979"/>
      </dsp:txXfrm>
    </dsp:sp>
    <dsp:sp modelId="{9ABAB63C-AE6C-6041-A655-66690A582A53}">
      <dsp:nvSpPr>
        <dsp:cNvPr id="0" name=""/>
        <dsp:cNvSpPr/>
      </dsp:nvSpPr>
      <dsp:spPr>
        <a:xfrm>
          <a:off x="7168443" y="2013015"/>
          <a:ext cx="2871631" cy="1722979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Outlier removal: 37 rows with z-score &gt; 2 in Total Cost dropped</a:t>
          </a:r>
          <a:endParaRPr lang="en-US" sz="2700" kern="1200"/>
        </a:p>
      </dsp:txBody>
      <dsp:txXfrm>
        <a:off x="7168443" y="2013015"/>
        <a:ext cx="2871631" cy="1722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7CE7-89DF-4C2E-9A48-71781BF5BBB6}">
      <dsp:nvSpPr>
        <dsp:cNvPr id="0" name=""/>
        <dsp:cNvSpPr/>
      </dsp:nvSpPr>
      <dsp:spPr>
        <a:xfrm>
          <a:off x="4745070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BDC93-C0DF-4F0B-B7AC-C7BC05EBB187}">
      <dsp:nvSpPr>
        <dsp:cNvPr id="0" name=""/>
        <dsp:cNvSpPr/>
      </dsp:nvSpPr>
      <dsp:spPr>
        <a:xfrm>
          <a:off x="48770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103</a:t>
          </a:r>
          <a:r>
            <a:rPr lang="en-CA" sz="1400" kern="1200" dirty="0"/>
            <a:t> programs had </a:t>
          </a:r>
          <a:r>
            <a:rPr lang="en-CA" sz="1400" b="1" kern="1200" dirty="0"/>
            <a:t>$0</a:t>
          </a:r>
          <a:r>
            <a:rPr lang="en-CA" sz="1400" kern="1200" dirty="0"/>
            <a:t> tuition</a:t>
          </a:r>
          <a:endParaRPr lang="en-US" sz="1400" kern="1200" dirty="0"/>
        </a:p>
      </dsp:txBody>
      <dsp:txXfrm>
        <a:off x="48770" y="2070683"/>
        <a:ext cx="1800000" cy="855000"/>
      </dsp:txXfrm>
    </dsp:sp>
    <dsp:sp modelId="{290D131D-AE4B-4821-A06A-07187652AB6C}">
      <dsp:nvSpPr>
        <dsp:cNvPr id="0" name=""/>
        <dsp:cNvSpPr/>
      </dsp:nvSpPr>
      <dsp:spPr>
        <a:xfrm>
          <a:off x="2658771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F4AB-F319-4297-92B6-778D13523EC8}">
      <dsp:nvSpPr>
        <dsp:cNvPr id="0" name=""/>
        <dsp:cNvSpPr/>
      </dsp:nvSpPr>
      <dsp:spPr>
        <a:xfrm>
          <a:off x="2163771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Median total cost still above </a:t>
          </a:r>
          <a:r>
            <a:rPr lang="en-CA" sz="1400" b="1" kern="1200" dirty="0"/>
            <a:t>$20K </a:t>
          </a:r>
          <a:r>
            <a:rPr lang="en-CA" sz="1400" kern="1200" dirty="0"/>
            <a:t>due to rent/insurance</a:t>
          </a:r>
          <a:endParaRPr lang="en-US" sz="1400" kern="1200" dirty="0"/>
        </a:p>
      </dsp:txBody>
      <dsp:txXfrm>
        <a:off x="2163771" y="2070683"/>
        <a:ext cx="1800000" cy="855000"/>
      </dsp:txXfrm>
    </dsp:sp>
    <dsp:sp modelId="{5F2EA875-4D00-4651-A2C7-8EA1D2A466B5}">
      <dsp:nvSpPr>
        <dsp:cNvPr id="0" name=""/>
        <dsp:cNvSpPr/>
      </dsp:nvSpPr>
      <dsp:spPr>
        <a:xfrm>
          <a:off x="510700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667FA-4E27-4695-BE55-D233C6386B42}">
      <dsp:nvSpPr>
        <dsp:cNvPr id="0" name=""/>
        <dsp:cNvSpPr/>
      </dsp:nvSpPr>
      <dsp:spPr>
        <a:xfrm>
          <a:off x="4278771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Denmark</a:t>
          </a:r>
          <a:r>
            <a:rPr lang="en-CA" sz="1400" kern="1200" dirty="0"/>
            <a:t>, </a:t>
          </a:r>
          <a:r>
            <a:rPr lang="en-CA" sz="1400" b="1" kern="1200" dirty="0"/>
            <a:t>Norway</a:t>
          </a:r>
          <a:r>
            <a:rPr lang="en-CA" sz="1400" kern="1200" dirty="0"/>
            <a:t>, </a:t>
          </a:r>
          <a:r>
            <a:rPr lang="en-CA" sz="1400" b="1" kern="1200" dirty="0"/>
            <a:t>Germany</a:t>
          </a:r>
          <a:r>
            <a:rPr lang="en-CA" sz="1400" kern="1200" dirty="0"/>
            <a:t>, lead in tuition-free programs with high living costs</a:t>
          </a:r>
          <a:endParaRPr lang="en-US" sz="1400" kern="1200" dirty="0"/>
        </a:p>
      </dsp:txBody>
      <dsp:txXfrm>
        <a:off x="4278771" y="2070683"/>
        <a:ext cx="1800000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74396-96AA-47C4-8C39-805F5625338B}">
      <dsp:nvSpPr>
        <dsp:cNvPr id="0" name=""/>
        <dsp:cNvSpPr/>
      </dsp:nvSpPr>
      <dsp:spPr>
        <a:xfrm>
          <a:off x="0" y="3395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BCB54-F23C-474E-AA42-87C805777D89}">
      <dsp:nvSpPr>
        <dsp:cNvPr id="0" name=""/>
        <dsp:cNvSpPr/>
      </dsp:nvSpPr>
      <dsp:spPr>
        <a:xfrm>
          <a:off x="231805" y="175812"/>
          <a:ext cx="421876" cy="421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59C49-FFEF-41A0-A577-4E3B77341032}">
      <dsp:nvSpPr>
        <dsp:cNvPr id="0" name=""/>
        <dsp:cNvSpPr/>
      </dsp:nvSpPr>
      <dsp:spPr>
        <a:xfrm>
          <a:off x="885487" y="3395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Top 301–600 universities offer the </a:t>
          </a:r>
          <a:r>
            <a:rPr lang="en-US" sz="1400" b="1" kern="1200" dirty="0"/>
            <a:t>best ROI</a:t>
          </a:r>
          <a:r>
            <a:rPr lang="en-US" sz="1400" kern="1200" dirty="0"/>
            <a:t>, with consistently low payback periods</a:t>
          </a:r>
        </a:p>
      </dsp:txBody>
      <dsp:txXfrm>
        <a:off x="885487" y="3395"/>
        <a:ext cx="3664493" cy="790245"/>
      </dsp:txXfrm>
    </dsp:sp>
    <dsp:sp modelId="{6B293BF2-3F9B-4580-85DA-280D82CDA054}">
      <dsp:nvSpPr>
        <dsp:cNvPr id="0" name=""/>
        <dsp:cNvSpPr/>
      </dsp:nvSpPr>
      <dsp:spPr>
        <a:xfrm>
          <a:off x="0" y="991202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58986-8CCC-4A45-90E8-AE980F3B138E}">
      <dsp:nvSpPr>
        <dsp:cNvPr id="0" name=""/>
        <dsp:cNvSpPr/>
      </dsp:nvSpPr>
      <dsp:spPr>
        <a:xfrm>
          <a:off x="231805" y="1163620"/>
          <a:ext cx="421876" cy="42146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D9D45-D333-4269-8C23-73C47865F0FB}">
      <dsp:nvSpPr>
        <dsp:cNvPr id="0" name=""/>
        <dsp:cNvSpPr/>
      </dsp:nvSpPr>
      <dsp:spPr>
        <a:xfrm>
          <a:off x="885487" y="991202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Ranked 600+ institutions show the </a:t>
          </a:r>
          <a:r>
            <a:rPr lang="en-US" sz="1400" b="1" kern="1200" dirty="0"/>
            <a:t>widest spread</a:t>
          </a:r>
          <a:r>
            <a:rPr lang="en-US" sz="1400" kern="1200" dirty="0"/>
            <a:t> </a:t>
          </a:r>
          <a:r>
            <a:rPr lang="en-US" sz="1400" b="1" kern="1200" dirty="0"/>
            <a:t>in ROI</a:t>
          </a:r>
          <a:r>
            <a:rPr lang="en-US" sz="1400" kern="1200" dirty="0"/>
            <a:t>, indicating less predictable outcomes</a:t>
          </a:r>
        </a:p>
      </dsp:txBody>
      <dsp:txXfrm>
        <a:off x="885487" y="991202"/>
        <a:ext cx="3664493" cy="790245"/>
      </dsp:txXfrm>
    </dsp:sp>
    <dsp:sp modelId="{24CE530C-F0D7-404A-AECB-30664397C8A9}">
      <dsp:nvSpPr>
        <dsp:cNvPr id="0" name=""/>
        <dsp:cNvSpPr/>
      </dsp:nvSpPr>
      <dsp:spPr>
        <a:xfrm>
          <a:off x="0" y="1979010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21401-5CD6-4E62-B686-84C601523118}">
      <dsp:nvSpPr>
        <dsp:cNvPr id="0" name=""/>
        <dsp:cNvSpPr/>
      </dsp:nvSpPr>
      <dsp:spPr>
        <a:xfrm>
          <a:off x="231805" y="2151427"/>
          <a:ext cx="421876" cy="421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C1703-4831-403A-A975-1F53F5A5563F}">
      <dsp:nvSpPr>
        <dsp:cNvPr id="0" name=""/>
        <dsp:cNvSpPr/>
      </dsp:nvSpPr>
      <dsp:spPr>
        <a:xfrm>
          <a:off x="885487" y="1979010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Despite their prestige, Top 100 schools </a:t>
          </a:r>
          <a:r>
            <a:rPr lang="en-US" sz="1400" b="1" kern="1200" dirty="0"/>
            <a:t>don’t guarantee faster RO</a:t>
          </a:r>
          <a:r>
            <a:rPr lang="en-US" sz="1400" kern="1200" dirty="0"/>
            <a:t>I, often due to higher costs</a:t>
          </a:r>
        </a:p>
      </dsp:txBody>
      <dsp:txXfrm>
        <a:off x="885487" y="1979010"/>
        <a:ext cx="3664493" cy="790245"/>
      </dsp:txXfrm>
    </dsp:sp>
    <dsp:sp modelId="{56B4EBE8-2A86-44E1-BC89-334E776A0FD5}">
      <dsp:nvSpPr>
        <dsp:cNvPr id="0" name=""/>
        <dsp:cNvSpPr/>
      </dsp:nvSpPr>
      <dsp:spPr>
        <a:xfrm>
          <a:off x="0" y="2966817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6FDFF-39EE-453B-BB66-7A8F93159D2E}">
      <dsp:nvSpPr>
        <dsp:cNvPr id="0" name=""/>
        <dsp:cNvSpPr/>
      </dsp:nvSpPr>
      <dsp:spPr>
        <a:xfrm>
          <a:off x="231805" y="3139234"/>
          <a:ext cx="421876" cy="4214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6B555-D558-429F-A809-B4161D760EF2}">
      <dsp:nvSpPr>
        <dsp:cNvPr id="0" name=""/>
        <dsp:cNvSpPr/>
      </dsp:nvSpPr>
      <dsp:spPr>
        <a:xfrm>
          <a:off x="885487" y="2966817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Median ROI trends show that </a:t>
          </a:r>
          <a:r>
            <a:rPr lang="en-US" sz="1400" b="1" kern="1200" dirty="0"/>
            <a:t>prestige doesn't always mean better value</a:t>
          </a:r>
          <a:endParaRPr lang="en-US" sz="1400" kern="1200" dirty="0"/>
        </a:p>
      </dsp:txBody>
      <dsp:txXfrm>
        <a:off x="885487" y="2966817"/>
        <a:ext cx="3664493" cy="790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2929-F798-1948-8925-2A624688A68F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E3F49-9428-B94D-9703-A28650C24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0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151C-FEEE-3E43-9C80-5D629865C42D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8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DAB8-3B4F-7A4D-A67D-9459D43C57BA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7FB3-6201-5142-984B-7409BA792FF7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8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CF5-220A-F241-9B54-E61E1B361F07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A3D6-6D23-7E44-B85D-611F73844AC2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2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635A1-4C24-5E46-A223-04E3DFE680DE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D4D3-B13D-964E-A056-C214F573BAE5}" type="datetime1">
              <a:rPr lang="en-CA" smtClean="0"/>
              <a:t>2025-05-20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DD3A-2DD0-114E-80DA-E98977253912}" type="datetime1">
              <a:rPr lang="en-CA" smtClean="0"/>
              <a:t>2025-05-20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96457-410F-A144-966E-A59EC1D355DA}" type="datetime1">
              <a:rPr lang="en-CA" smtClean="0"/>
              <a:t>2025-05-20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A265-FFC2-584E-B2A0-83179540FF0B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0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273-EA4E-5246-846A-C44010B667EA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B9E5304B-654D-F04D-A8D0-8CA03F9DAC8B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9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2709d58a-8fbc-4406-9b1f-ef07b1ca191c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ahadbgias/global-education-roi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hadbgias" TargetMode="External"/><Relationship Id="rId5" Type="http://schemas.openxmlformats.org/officeDocument/2006/relationships/hyperlink" Target="https://linkedin.com/in/fahadbingias" TargetMode="External"/><Relationship Id="rId4" Type="http://schemas.openxmlformats.org/officeDocument/2006/relationships/hyperlink" Target="https://lookerstudio.google.com/reporting/2709d58a-8fbc-4406-9b1f-ef07b1ca191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ebeachcapital/qs-world-university-rankings-2024" TargetMode="External"/><Relationship Id="rId2" Type="http://schemas.openxmlformats.org/officeDocument/2006/relationships/hyperlink" Target="https://www.kaggle.com/datasets/adilshamim8/cost-of-international-educ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zedataweaver/global-salary-data/co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duates Throwing Hats">
            <a:extLst>
              <a:ext uri="{FF2B5EF4-FFF2-40B4-BE49-F238E27FC236}">
                <a16:creationId xmlns:a16="http://schemas.microsoft.com/office/drawing/2014/main" id="{34A4BF0E-5550-369C-D169-E4DD389BC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1171B-EDCB-1BE8-820A-E00CFD729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CA">
                <a:solidFill>
                  <a:srgbClr val="FFFFFF"/>
                </a:solidFill>
              </a:rPr>
              <a:t>Global Cost vs Value of Higher Education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B8C5D-BF33-6A82-EC06-423636641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n-CA" b="1">
                <a:solidFill>
                  <a:srgbClr val="FFFFFF"/>
                </a:solidFill>
              </a:rPr>
              <a:t>Fahad Bin Gias</a:t>
            </a:r>
            <a:r>
              <a:rPr lang="en-CA">
                <a:solidFill>
                  <a:srgbClr val="FFFFFF"/>
                </a:solidFill>
              </a:rPr>
              <a:t>| Data Talent Capstone | May 2025</a:t>
            </a:r>
          </a:p>
          <a:p>
            <a:pPr algn="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D8264-2D4B-190F-57D5-4B7D55FE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0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91F-CF51-A403-B00A-E141FBDA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 dirty="0"/>
              <a:t>ROI by Degree Level</a:t>
            </a:r>
            <a:endParaRPr lang="en-US" dirty="0"/>
          </a:p>
        </p:txBody>
      </p:sp>
      <p:pic>
        <p:nvPicPr>
          <p:cNvPr id="5" name="Picture 4" descr="A chart of a graph&#10;&#10;AI-generated content may be incorrect.">
            <a:extLst>
              <a:ext uri="{FF2B5EF4-FFF2-40B4-BE49-F238E27FC236}">
                <a16:creationId xmlns:a16="http://schemas.microsoft.com/office/drawing/2014/main" id="{98AA9120-F85D-BB02-A5B1-5D44213D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256287"/>
            <a:ext cx="4775186" cy="3760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B2EFD-237E-8926-791D-5C263D4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CA" dirty="0"/>
              <a:t>Master’s programs recover cost faster than Bachelor’s or PhDs on average</a:t>
            </a:r>
          </a:p>
          <a:p>
            <a:r>
              <a:rPr lang="en-CA" dirty="0"/>
              <a:t>Bachelor’s degrees show wider ROI range depending on location and tuition</a:t>
            </a:r>
          </a:p>
          <a:p>
            <a:r>
              <a:rPr lang="en-CA" dirty="0"/>
              <a:t>PhDs show slower ROI due to longer duration — unless fully funded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2809-EAE7-D1A9-BCDE-8C7FB737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0B3D26-4BDB-EEC2-58B0-A02583A2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US" dirty="0"/>
              <a:t>ROI in Bachelor’s vs PhD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2BFDA-B450-7AB2-6FC2-B5DF5E16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r>
              <a:rPr lang="en-CA" dirty="0"/>
              <a:t>3-Year Bachelor's programs (Europe) recover cost faster than 4-Year tracks (US/Canada), which show more variability and outliers</a:t>
            </a:r>
          </a:p>
          <a:p>
            <a:r>
              <a:rPr lang="en-CA" dirty="0"/>
              <a:t>PhD programs (4-Year) generally outperform 4-Year Bachelor's in ROI due to waived tuition and stipend support</a:t>
            </a:r>
          </a:p>
          <a:p>
            <a:r>
              <a:rPr lang="en-CA" dirty="0"/>
              <a:t>Highlights the cost-efficiency of shorter degrees and the value of fully funded graduate education</a:t>
            </a:r>
          </a:p>
          <a:p>
            <a:endParaRPr lang="en-US" dirty="0"/>
          </a:p>
        </p:txBody>
      </p:sp>
      <p:pic>
        <p:nvPicPr>
          <p:cNvPr id="14" name="Picture 13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B5B906D7-D0B5-AA23-55CA-F4D99FB6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067" y="914400"/>
            <a:ext cx="3380720" cy="2484829"/>
          </a:xfrm>
          <a:prstGeom prst="rect">
            <a:avLst/>
          </a:prstGeom>
        </p:spPr>
      </p:pic>
      <p:pic>
        <p:nvPicPr>
          <p:cNvPr id="12" name="Picture 11" descr="A graph of a bar chart&#10;&#10;AI-generated content may be incorrect.">
            <a:extLst>
              <a:ext uri="{FF2B5EF4-FFF2-40B4-BE49-F238E27FC236}">
                <a16:creationId xmlns:a16="http://schemas.microsoft.com/office/drawing/2014/main" id="{482C8E13-6E66-0E80-2A19-89FA96E8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25" y="3589922"/>
            <a:ext cx="3392262" cy="248483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A50A802-3FD3-1878-56C8-5403A1EE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D10AB-F189-12CA-0613-8100C56A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/>
              <a:t>ROI by Program (CS/Tech)</a:t>
            </a:r>
            <a:endParaRPr lang="en-US" dirty="0"/>
          </a:p>
        </p:txBody>
      </p:sp>
      <p:pic>
        <p:nvPicPr>
          <p:cNvPr id="5" name="Picture 4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1CCBEA1B-D746-34A8-653F-752974C21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752709"/>
            <a:ext cx="5648193" cy="2767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2104-E3FE-257D-468C-83370238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CA" dirty="0"/>
              <a:t>Best ROI: Data Engineering, Robotics, Computer Engineering</a:t>
            </a:r>
          </a:p>
          <a:p>
            <a:r>
              <a:rPr lang="en-CA" dirty="0"/>
              <a:t>Higher variance: Data Analytics, AI, Software Engineering</a:t>
            </a:r>
          </a:p>
          <a:p>
            <a:r>
              <a:rPr lang="en-CA" dirty="0"/>
              <a:t>Based on most represented fields (CS/Data focused)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19CA6-ADCB-446C-8D45-62B0E22C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D117D-4308-D84B-1452-51F958B3D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948194-1B65-E0AC-F986-01A07DBA2A32}"/>
              </a:ext>
            </a:extLst>
          </p:cNvPr>
          <p:cNvSpPr txBox="1">
            <a:spLocks/>
          </p:cNvSpPr>
          <p:nvPr/>
        </p:nvSpPr>
        <p:spPr>
          <a:xfrm>
            <a:off x="640080" y="914400"/>
            <a:ext cx="6127542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Global ROI Extremes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39584-B4D3-E4FF-587F-12CC13E84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/>
              <a:t>Fastest vs Slowest Recovery Countries</a:t>
            </a:r>
          </a:p>
          <a:p>
            <a:pPr>
              <a:lnSpc>
                <a:spcPct val="110000"/>
              </a:lnSpc>
            </a:pPr>
            <a:r>
              <a:rPr lang="en-US" sz="1200" b="1" dirty="0"/>
              <a:t>European and MENA countries lead global ROI rankings</a:t>
            </a:r>
            <a:r>
              <a:rPr lang="en-US" sz="1200" dirty="0"/>
              <a:t>, driven by generous public funding, low tuition, and strong graduate earnings. Nations such as </a:t>
            </a:r>
            <a:r>
              <a:rPr lang="en-US" sz="1200" b="1" dirty="0"/>
              <a:t>Switzerland, Belgium, and Finland</a:t>
            </a:r>
            <a:r>
              <a:rPr lang="en-US" sz="1200" dirty="0"/>
              <a:t> (Europe), and </a:t>
            </a:r>
            <a:r>
              <a:rPr lang="en-US" sz="1200" b="1" dirty="0"/>
              <a:t>Saudi Arabia, Morocco, and Tunisia</a:t>
            </a:r>
            <a:r>
              <a:rPr lang="en-US" sz="1200" dirty="0"/>
              <a:t> (MENA) enable students to recover education costs in </a:t>
            </a:r>
            <a:r>
              <a:rPr lang="en-US" sz="1200" b="1" dirty="0"/>
              <a:t>under 6 months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South Asian countries like India and Bangladesh show moderate ROI </a:t>
            </a:r>
            <a:r>
              <a:rPr lang="en-CA" sz="1200" dirty="0"/>
              <a:t>despite low tuition, due to limited salary growth and slower income recovery. While these countries offer </a:t>
            </a:r>
            <a:r>
              <a:rPr lang="en-CA" sz="1200" b="1" dirty="0"/>
              <a:t>strong value per rank</a:t>
            </a:r>
            <a:r>
              <a:rPr lang="en-CA" sz="1200" dirty="0"/>
              <a:t>, their </a:t>
            </a:r>
            <a:r>
              <a:rPr lang="en-CA" sz="1200" b="1" dirty="0"/>
              <a:t>limited earning potential</a:t>
            </a:r>
            <a:r>
              <a:rPr lang="en-CA" sz="1200" dirty="0"/>
              <a:t> reduces overall financial returns.</a:t>
            </a:r>
          </a:p>
          <a:p>
            <a:pPr>
              <a:lnSpc>
                <a:spcPct val="110000"/>
              </a:lnSpc>
            </a:pPr>
            <a:r>
              <a:rPr lang="en-US" sz="1200" b="1" dirty="0"/>
              <a:t>Latin American and Sub-Saharan African nations face the slowest ROI</a:t>
            </a:r>
            <a:r>
              <a:rPr lang="en-US" sz="1200" dirty="0"/>
              <a:t>, often taking </a:t>
            </a:r>
            <a:r>
              <a:rPr lang="en-US" sz="1200" b="1" dirty="0"/>
              <a:t>5–8 years</a:t>
            </a:r>
            <a:r>
              <a:rPr lang="en-US" sz="1200" dirty="0"/>
              <a:t> to break even—due to </a:t>
            </a:r>
            <a:r>
              <a:rPr lang="en-US" sz="1200" b="1" dirty="0"/>
              <a:t>economic volatility and weak income-to-cost alignment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These patterns underscore the need to evaluate </a:t>
            </a:r>
            <a:r>
              <a:rPr lang="en-US" sz="1200" b="1" dirty="0"/>
              <a:t>both affordability and earning potential</a:t>
            </a:r>
            <a:r>
              <a:rPr lang="en-US" sz="1200" dirty="0"/>
              <a:t> when assessing the true return on education.</a:t>
            </a:r>
          </a:p>
        </p:txBody>
      </p:sp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D51C1AA9-8D50-1FD7-6610-3CEFAAD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844" y="834446"/>
            <a:ext cx="4188944" cy="2450449"/>
          </a:xfrm>
          <a:prstGeom prst="rect">
            <a:avLst/>
          </a:prstGeom>
        </p:spPr>
      </p:pic>
      <p:pic>
        <p:nvPicPr>
          <p:cNvPr id="3" name="Picture 2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F887B5CE-57A5-C0CC-6035-B902B2C7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959" y="3589922"/>
            <a:ext cx="3950828" cy="234086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D526A63-041B-302F-C2EB-006EF01E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F4CC5-9886-C49B-ED08-58DC8222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400"/>
              <a:t>University-Level ROI Extremes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B98D-04FD-5616-A3D1-FAA67213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Fastest and Slowest Payback Institutions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Top ROI universities are concentrated in Western and Northern Europe</a:t>
            </a:r>
            <a:r>
              <a:rPr lang="en-CA" sz="1200" dirty="0"/>
              <a:t>, particularly in </a:t>
            </a:r>
            <a:r>
              <a:rPr lang="en-CA" sz="1200" b="1" dirty="0"/>
              <a:t>Switzerland, Belgium, Finland, and Denmark</a:t>
            </a:r>
            <a:r>
              <a:rPr lang="en-CA" sz="12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CA" sz="1200" dirty="0"/>
              <a:t>Examples: </a:t>
            </a:r>
            <a:r>
              <a:rPr lang="en-CA" sz="1200" b="1" dirty="0"/>
              <a:t>University of Fribourg</a:t>
            </a:r>
            <a:r>
              <a:rPr lang="en-CA" sz="1200" dirty="0"/>
              <a:t>, </a:t>
            </a:r>
            <a:r>
              <a:rPr lang="en-CA" sz="1200" b="1" dirty="0"/>
              <a:t>USI</a:t>
            </a:r>
            <a:r>
              <a:rPr lang="en-CA" sz="1200" dirty="0"/>
              <a:t>, </a:t>
            </a:r>
            <a:r>
              <a:rPr lang="en-CA" sz="1200" b="1" dirty="0"/>
              <a:t>LUT University</a:t>
            </a:r>
            <a:r>
              <a:rPr lang="en-CA" sz="1200" dirty="0"/>
              <a:t>, </a:t>
            </a:r>
            <a:r>
              <a:rPr lang="en-CA" sz="1200" b="1" dirty="0" err="1"/>
              <a:t>UCLouvain</a:t>
            </a:r>
            <a:endParaRPr lang="en-CA" sz="1200" dirty="0"/>
          </a:p>
          <a:p>
            <a:pPr lvl="1">
              <a:lnSpc>
                <a:spcPct val="110000"/>
              </a:lnSpc>
            </a:pPr>
            <a:r>
              <a:rPr lang="en-CA" sz="1200" dirty="0"/>
              <a:t>Students recover education costs in under </a:t>
            </a:r>
            <a:r>
              <a:rPr lang="en-CA" sz="1200" b="1" dirty="0"/>
              <a:t>0.32 years</a:t>
            </a:r>
            <a:r>
              <a:rPr lang="en-CA" sz="1200" dirty="0"/>
              <a:t> (≈ 4 months), driven by </a:t>
            </a:r>
            <a:r>
              <a:rPr lang="en-CA" sz="1200" b="1" dirty="0"/>
              <a:t>moderate tuition and strong post-graduation income</a:t>
            </a:r>
            <a:r>
              <a:rPr lang="en-CA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Bottom ROI universities are clustered in Latin America, Central Asia, and North Africa</a:t>
            </a:r>
            <a:r>
              <a:rPr lang="en-CA" sz="1200" dirty="0"/>
              <a:t>, with the </a:t>
            </a:r>
            <a:r>
              <a:rPr lang="en-CA" sz="1200" b="1" dirty="0"/>
              <a:t>highest delays observed in Argentina, Uzbekistan, and Egypt</a:t>
            </a:r>
            <a:r>
              <a:rPr lang="en-CA" sz="12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CA" sz="1200" dirty="0"/>
              <a:t>Examples: </a:t>
            </a:r>
            <a:r>
              <a:rPr lang="en-CA" sz="1200" b="1" dirty="0"/>
              <a:t>University of Buenos Aires</a:t>
            </a:r>
            <a:r>
              <a:rPr lang="en-CA" sz="1200" dirty="0"/>
              <a:t>, </a:t>
            </a:r>
            <a:r>
              <a:rPr lang="en-CA" sz="1200" b="1" dirty="0"/>
              <a:t>INHA University Tashkent</a:t>
            </a:r>
            <a:r>
              <a:rPr lang="en-CA" sz="1200" dirty="0"/>
              <a:t>, </a:t>
            </a:r>
            <a:r>
              <a:rPr lang="en-CA" sz="1200" b="1" dirty="0"/>
              <a:t>American University in Cairo</a:t>
            </a:r>
            <a:endParaRPr lang="en-CA" sz="1200" dirty="0"/>
          </a:p>
          <a:p>
            <a:pPr lvl="1">
              <a:lnSpc>
                <a:spcPct val="110000"/>
              </a:lnSpc>
            </a:pPr>
            <a:r>
              <a:rPr lang="en-CA" sz="1200" dirty="0"/>
              <a:t>ROI recovery stretches </a:t>
            </a:r>
            <a:r>
              <a:rPr lang="en-CA" sz="1200" b="1" dirty="0"/>
              <a:t>7 to over 16 years</a:t>
            </a:r>
            <a:r>
              <a:rPr lang="en-CA" sz="1200" dirty="0"/>
              <a:t>, reflecting </a:t>
            </a:r>
            <a:r>
              <a:rPr lang="en-CA" sz="1200" b="1" dirty="0"/>
              <a:t>longer program durations and limited earning potential</a:t>
            </a:r>
            <a:r>
              <a:rPr lang="en-CA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dirty="0"/>
              <a:t>These patterns reinforce a key insight: </a:t>
            </a:r>
            <a:r>
              <a:rPr lang="en-CA" sz="1200" b="1" dirty="0"/>
              <a:t>ROI depends not only on cost or prestige, but also on regional income dynamics and the efficiency of the education system</a:t>
            </a:r>
            <a:r>
              <a:rPr lang="en-CA" sz="1200" dirty="0"/>
              <a:t>.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03C02B5-054E-02AA-76D5-D18E2A41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59" y="914400"/>
            <a:ext cx="3950828" cy="237049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0A3B9BC-43EA-5772-9797-D83F3BF5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959" y="3589922"/>
            <a:ext cx="3950828" cy="224209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F1367-4456-4997-6B84-44808E43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0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AA2A2-46DC-6F45-F5D1-740E3F47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CA" dirty="0"/>
              <a:t>Final Recommendations</a:t>
            </a:r>
            <a:endParaRPr lang="en-US" dirty="0"/>
          </a:p>
        </p:txBody>
      </p:sp>
      <p:pic>
        <p:nvPicPr>
          <p:cNvPr id="5" name="Picture 4" descr="Back shot of a row of graduates">
            <a:extLst>
              <a:ext uri="{FF2B5EF4-FFF2-40B4-BE49-F238E27FC236}">
                <a16:creationId xmlns:a16="http://schemas.microsoft.com/office/drawing/2014/main" id="{BB756178-DD5B-2D7E-BF46-8D00D871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62" r="30855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E98A-0385-DFE3-5F3E-5702CB3C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300" b="1" dirty="0"/>
              <a:t>Prestige comes at a premium</a:t>
            </a:r>
            <a:r>
              <a:rPr lang="en-CA" sz="1300" dirty="0"/>
              <a:t> — but Top 300–600 universities often deliver stronger ROI than Top 100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Shorter programs (3-year Bachelor's, funded PhDs)</a:t>
            </a:r>
            <a:r>
              <a:rPr lang="en-CA" sz="1300" dirty="0"/>
              <a:t> offer faster cost recovery without sacrificing quality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South Asia (India, Bangladesh)</a:t>
            </a:r>
            <a:r>
              <a:rPr lang="en-CA" sz="1300" dirty="0"/>
              <a:t> provides top cost-per-rank value, while </a:t>
            </a:r>
            <a:r>
              <a:rPr lang="en-CA" sz="1300" b="1" dirty="0"/>
              <a:t>Europe and MENA</a:t>
            </a:r>
            <a:r>
              <a:rPr lang="en-CA" sz="1300" dirty="0"/>
              <a:t> lead global ROI due to public funding and stronger graduate income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High ROI depends on regional income potential</a:t>
            </a:r>
            <a:r>
              <a:rPr lang="en-CA" sz="1300" dirty="0"/>
              <a:t>, not just affordability — students should consider cost </a:t>
            </a:r>
            <a:r>
              <a:rPr lang="en-CA" sz="1300" b="1" dirty="0"/>
              <a:t>and</a:t>
            </a:r>
            <a:r>
              <a:rPr lang="en-CA" sz="1300" dirty="0"/>
              <a:t> earnings after graduation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Top tech fields for ROI</a:t>
            </a:r>
            <a:r>
              <a:rPr lang="en-CA" sz="1300" dirty="0"/>
              <a:t>: Data Engineering, Robotics, and Computer Engineering</a:t>
            </a:r>
          </a:p>
          <a:p>
            <a:pPr>
              <a:lnSpc>
                <a:spcPct val="110000"/>
              </a:lnSpc>
            </a:pPr>
            <a:r>
              <a:rPr lang="en-CA" sz="1300" dirty="0"/>
              <a:t>Use the </a:t>
            </a:r>
            <a:r>
              <a:rPr lang="en-CA" sz="1300" b="1" dirty="0">
                <a:hlinkClick r:id="rId3"/>
              </a:rPr>
              <a:t>Interactive Dashboard</a:t>
            </a:r>
            <a:r>
              <a:rPr lang="en-CA" sz="1300" dirty="0"/>
              <a:t> to filter by country, QS tier, duration, and ROI — and find your best-fit academic investment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E13-4552-CA39-2127-0A7A6E86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7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BFEE7-00FB-A6AF-6C19-0D9277CE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 Glimpse into the Dashboard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D3ABF6-B78F-6430-DBF4-8FBB682AA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015" y="1243821"/>
            <a:ext cx="7020654" cy="4370357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65CEB9-9424-841E-C332-45545364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5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 descr="Laptop on a table">
            <a:extLst>
              <a:ext uri="{FF2B5EF4-FFF2-40B4-BE49-F238E27FC236}">
                <a16:creationId xmlns:a16="http://schemas.microsoft.com/office/drawing/2014/main" id="{6E6F85BF-BD2C-13A2-3ECA-3CAD2F38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0739" r="33813" b="-1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CC70B-E25B-FC96-F7B0-120FAD11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Explore Further &amp; Stay Connected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DE17AE-C9A0-88D3-E144-DFE5CD37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📁 </a:t>
            </a:r>
            <a:r>
              <a:rPr lang="en-CA" sz="1400" b="1" dirty="0">
                <a:hlinkClick r:id="rId3"/>
              </a:rPr>
              <a:t>GitHub Repository</a:t>
            </a:r>
            <a:br>
              <a:rPr lang="en-CA" sz="1400" dirty="0"/>
            </a:br>
            <a:r>
              <a:rPr lang="en-CA" sz="1400" i="1" dirty="0"/>
              <a:t>Full notebook, cleaned datasets, and presentation materials</a:t>
            </a:r>
            <a:endParaRPr lang="en-CA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📊 </a:t>
            </a:r>
            <a:r>
              <a:rPr lang="en-CA" sz="1400" b="1" dirty="0">
                <a:hlinkClick r:id="rId4"/>
              </a:rPr>
              <a:t>Interactive Dashboard (Looker Studio)</a:t>
            </a:r>
            <a:br>
              <a:rPr lang="en-CA" sz="1400" dirty="0"/>
            </a:br>
            <a:r>
              <a:rPr lang="en-CA" sz="1400" i="1" dirty="0"/>
              <a:t>Filter by country, QS tier, degree level, and ROI to explore programs that fit your goals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Thank You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This project supports students, institutions, and advisors in making informed, ROI-focused academic decisions.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For collaborations or feedback, feel free to connect on </a:t>
            </a:r>
            <a:r>
              <a:rPr lang="en-CA" sz="1400" b="1" dirty="0">
                <a:hlinkClick r:id="rId5"/>
              </a:rPr>
              <a:t>LinkedIn</a:t>
            </a:r>
            <a:r>
              <a:rPr lang="en-CA" sz="1400" dirty="0"/>
              <a:t> or </a:t>
            </a:r>
            <a:r>
              <a:rPr lang="en-CA" sz="1400" b="1" dirty="0">
                <a:hlinkClick r:id="rId6"/>
              </a:rPr>
              <a:t>GitHub</a:t>
            </a:r>
            <a:r>
              <a:rPr lang="en-CA" sz="14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Looking Ahead: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ROI modeling by career path &amp; post-grad salary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Business &amp; non-STEM program integration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Migration-adjusted ROI insights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CD9A6-371D-EB33-A2A4-3D1DA150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C53A7-E9F2-CDA3-8030-96F3114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F47B-CAAB-952C-AB4A-F87436EE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 Problem Statement</a:t>
            </a:r>
          </a:p>
          <a:p>
            <a:pPr marL="0" indent="0">
              <a:buNone/>
            </a:pPr>
            <a:endParaRPr lang="en-CA" dirty="0"/>
          </a:p>
          <a:p>
            <a:pPr marL="265176" lvl="1" indent="0">
              <a:buNone/>
            </a:pPr>
            <a:r>
              <a:rPr lang="en-CA" dirty="0"/>
              <a:t>International students often make decisions based on rankings or reputation, but often overlook hidden cost structures. This analysis explores affordability, value, and ROI across 900+ programs in 40+ countries.</a:t>
            </a:r>
          </a:p>
          <a:p>
            <a:pPr marL="265176" lvl="1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Graphic 15" descr="Diploma Roll">
            <a:extLst>
              <a:ext uri="{FF2B5EF4-FFF2-40B4-BE49-F238E27FC236}">
                <a16:creationId xmlns:a16="http://schemas.microsoft.com/office/drawing/2014/main" id="{DF469829-3360-77D4-94E0-ADEA29FA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95A16-AB8A-04C7-88C5-49D8EF27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8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C4DAE-6ED9-18B0-E72A-A6CC8D18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Dataset Overview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565D84-5191-E60F-E7B9-33F3810E5A22}"/>
              </a:ext>
            </a:extLst>
          </p:cNvPr>
          <p:cNvSpPr txBox="1"/>
          <p:nvPr/>
        </p:nvSpPr>
        <p:spPr>
          <a:xfrm>
            <a:off x="6871063" y="2537460"/>
            <a:ext cx="4659945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This analysis focuses on </a:t>
            </a:r>
            <a:r>
              <a:rPr lang="en-US" b="1" dirty="0"/>
              <a:t>907</a:t>
            </a:r>
            <a:r>
              <a:rPr lang="en-US" dirty="0"/>
              <a:t> programs across </a:t>
            </a:r>
            <a:r>
              <a:rPr lang="en-US" b="1" dirty="0"/>
              <a:t>40+</a:t>
            </a:r>
            <a:r>
              <a:rPr lang="en-US" dirty="0"/>
              <a:t> countries from the </a:t>
            </a:r>
            <a:r>
              <a:rPr lang="en-US" b="1" dirty="0"/>
              <a:t>Cost of Education</a:t>
            </a:r>
            <a:r>
              <a:rPr lang="en-US" dirty="0"/>
              <a:t> dataset.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QS and Salary datasets were used to enrich fields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CA" b="1" dirty="0"/>
              <a:t>Key analysis fields include:</a:t>
            </a:r>
            <a:r>
              <a:rPr lang="en-CA" dirty="0"/>
              <a:t> Total cost, Degree level, Program name, QS rank, and ROI estimates.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61E61A-15CE-57FC-0982-7BA782650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543099"/>
              </p:ext>
            </p:extLst>
          </p:nvPr>
        </p:nvGraphicFramePr>
        <p:xfrm>
          <a:off x="713232" y="2877498"/>
          <a:ext cx="5648194" cy="308038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365769">
                  <a:extLst>
                    <a:ext uri="{9D8B030D-6E8A-4147-A177-3AD203B41FA5}">
                      <a16:colId xmlns:a16="http://schemas.microsoft.com/office/drawing/2014/main" val="212713510"/>
                    </a:ext>
                  </a:extLst>
                </a:gridCol>
                <a:gridCol w="1530319">
                  <a:extLst>
                    <a:ext uri="{9D8B030D-6E8A-4147-A177-3AD203B41FA5}">
                      <a16:colId xmlns:a16="http://schemas.microsoft.com/office/drawing/2014/main" val="1829839918"/>
                    </a:ext>
                  </a:extLst>
                </a:gridCol>
                <a:gridCol w="1869704">
                  <a:extLst>
                    <a:ext uri="{9D8B030D-6E8A-4147-A177-3AD203B41FA5}">
                      <a16:colId xmlns:a16="http://schemas.microsoft.com/office/drawing/2014/main" val="2082442908"/>
                    </a:ext>
                  </a:extLst>
                </a:gridCol>
                <a:gridCol w="882402">
                  <a:extLst>
                    <a:ext uri="{9D8B030D-6E8A-4147-A177-3AD203B41FA5}">
                      <a16:colId xmlns:a16="http://schemas.microsoft.com/office/drawing/2014/main" val="2423504902"/>
                    </a:ext>
                  </a:extLst>
                </a:gridCol>
              </a:tblGrid>
              <a:tr h="325810">
                <a:tc>
                  <a:txBody>
                    <a:bodyPr/>
                    <a:lstStyle/>
                    <a:p>
                      <a:r>
                        <a:rPr lang="en-CA" sz="1500" b="1"/>
                        <a:t>Dataset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Description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Key Fields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Source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62839282"/>
                  </a:ext>
                </a:extLst>
              </a:tr>
              <a:tr h="992239">
                <a:tc>
                  <a:txBody>
                    <a:bodyPr/>
                    <a:lstStyle/>
                    <a:p>
                      <a:r>
                        <a:rPr lang="en-CA" sz="1500" b="0"/>
                        <a:t>Cost of International Education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Tuition, living, visa, insurance and other costs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/>
                        <a:t>Country, City, Program, Tuition, Rent, Duration, Exchange Rate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hlinkClick r:id="rId2"/>
                        </a:rPr>
                        <a:t>Kaggle</a:t>
                      </a:r>
                      <a:endParaRPr lang="en-CA" sz="1500" i="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62687704"/>
                  </a:ext>
                </a:extLst>
              </a:tr>
              <a:tr h="992239">
                <a:tc>
                  <a:txBody>
                    <a:bodyPr/>
                    <a:lstStyle/>
                    <a:p>
                      <a:r>
                        <a:rPr lang="en-CA" sz="1500" b="0"/>
                        <a:t>QS Rankings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Rankings for 1,500 universities worldwide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/>
                        <a:t>University, Country, QS Rank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hlinkClick r:id="rId3"/>
                        </a:rPr>
                        <a:t>Kaggle</a:t>
                      </a:r>
                      <a:endParaRPr lang="en-CA" sz="150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44741125"/>
                  </a:ext>
                </a:extLst>
              </a:tr>
              <a:tr h="770096">
                <a:tc>
                  <a:txBody>
                    <a:bodyPr/>
                    <a:lstStyle/>
                    <a:p>
                      <a:r>
                        <a:rPr lang="en-CA" sz="1500" b="0"/>
                        <a:t>Global Salary Dataset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Monthly salaries in USD for 222 countries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Country, Avg_Income_USD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>
                          <a:hlinkClick r:id="rId4"/>
                        </a:rPr>
                        <a:t>Kaggle</a:t>
                      </a:r>
                      <a:endParaRPr lang="en-CA" sz="1500" dirty="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0013704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3E2639-3CF7-784A-9AF7-C531B1D0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9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96503-FE76-2CB9-29EB-51503F6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CA"/>
              <a:t>Feature Engineering &amp; Data Quality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726135-DF3E-C12F-2AD9-DA0B122D3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243287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29603-A890-9FE1-A476-BAFDC0C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6CCED-DF8E-D34A-65A8-C6FC1AE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/>
              <a:t>Tuition-Free ≠ Cost-Free</a:t>
            </a:r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4ECEFD4-A600-2361-14F7-7109AD070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194328"/>
              </p:ext>
            </p:extLst>
          </p:nvPr>
        </p:nvGraphicFramePr>
        <p:xfrm>
          <a:off x="640080" y="2182273"/>
          <a:ext cx="6127542" cy="389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diagram of a comparison between a paid and tuition-free program&#10;&#10;AI-generated content may be incorrect.">
            <a:extLst>
              <a:ext uri="{FF2B5EF4-FFF2-40B4-BE49-F238E27FC236}">
                <a16:creationId xmlns:a16="http://schemas.microsoft.com/office/drawing/2014/main" id="{9365CA46-5769-9F5D-39E4-B04DA81A6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972" y="914400"/>
            <a:ext cx="4407815" cy="2514575"/>
          </a:xfrm>
          <a:prstGeom prst="rect">
            <a:avLst/>
          </a:prstGeom>
        </p:spPr>
      </p:pic>
      <p:pic>
        <p:nvPicPr>
          <p:cNvPr id="7" name="Picture 6" descr="A graph with red lines&#10;&#10;AI-generated content may be incorrect.">
            <a:extLst>
              <a:ext uri="{FF2B5EF4-FFF2-40B4-BE49-F238E27FC236}">
                <a16:creationId xmlns:a16="http://schemas.microsoft.com/office/drawing/2014/main" id="{061108EB-DA56-7221-4238-354A1B2D8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3429000"/>
            <a:ext cx="4176587" cy="251458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328B8E-414D-21D2-C571-4959AFDC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2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F6BCC-4A2A-B133-3DEC-E5B99338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/>
              <a:t>Global Cost Clusters (KMeans)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B106-D0B0-9039-C0AA-0F620D8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>
                <a:solidFill>
                  <a:schemeClr val="accent4"/>
                </a:solidFill>
              </a:rPr>
              <a:t>Cluster 0</a:t>
            </a:r>
            <a:r>
              <a:rPr lang="en-CA" dirty="0"/>
              <a:t>: </a:t>
            </a:r>
            <a:r>
              <a:rPr lang="en-CA" dirty="0">
                <a:solidFill>
                  <a:schemeClr val="accent4"/>
                </a:solidFill>
              </a:rPr>
              <a:t>Elite Expensive</a:t>
            </a:r>
            <a:r>
              <a:rPr lang="en-CA" dirty="0"/>
              <a:t> (US, UK)</a:t>
            </a:r>
          </a:p>
          <a:p>
            <a:r>
              <a:rPr lang="en-CA" dirty="0">
                <a:solidFill>
                  <a:schemeClr val="accent6"/>
                </a:solidFill>
              </a:rPr>
              <a:t>Cluster 1: Budget </a:t>
            </a:r>
            <a:r>
              <a:rPr lang="en-CA" dirty="0"/>
              <a:t>(India, Tunisia, Bangladesh)</a:t>
            </a:r>
          </a:p>
          <a:p>
            <a:r>
              <a:rPr lang="en-CA" dirty="0">
                <a:solidFill>
                  <a:schemeClr val="accent1"/>
                </a:solidFill>
              </a:rPr>
              <a:t>Cluster 2: Tuition-Free, High Rent </a:t>
            </a:r>
            <a:r>
              <a:rPr lang="en-CA" dirty="0"/>
              <a:t>(Nordics)</a:t>
            </a:r>
          </a:p>
        </p:txBody>
      </p:sp>
      <p:pic>
        <p:nvPicPr>
          <p:cNvPr id="5" name="Picture 4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60593A37-F7BF-775A-61A9-EBEEA693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7" r="-1" b="9267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A9BDA-8C30-A62E-73EC-1FBC7E5F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3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30066-B138-124B-9335-BF33B832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 sz="3700"/>
              <a:t>Regional &amp; Degree Insights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5DE6-B8B4-3F41-D101-41A0A437C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/>
              <a:t>Regional observations:</a:t>
            </a:r>
            <a:endParaRPr lang="en-CA" sz="1400"/>
          </a:p>
          <a:p>
            <a:pPr>
              <a:lnSpc>
                <a:spcPct val="110000"/>
              </a:lnSpc>
            </a:pPr>
            <a:r>
              <a:rPr lang="en-CA" sz="1400"/>
              <a:t>North America: Highest total cost, driven by tuition-heavy programs</a:t>
            </a:r>
          </a:p>
          <a:p>
            <a:pPr>
              <a:lnSpc>
                <a:spcPct val="110000"/>
              </a:lnSpc>
            </a:pPr>
            <a:r>
              <a:rPr lang="en-CA" sz="1400"/>
              <a:t>Europe: Low or free tuition, offset by high living costs (especially for Master’s)</a:t>
            </a:r>
          </a:p>
          <a:p>
            <a:pPr>
              <a:lnSpc>
                <a:spcPct val="110000"/>
              </a:lnSpc>
            </a:pPr>
            <a:r>
              <a:rPr lang="en-CA" sz="1400"/>
              <a:t>Asia: Most affordable overall, though cost variance is high</a:t>
            </a:r>
          </a:p>
          <a:p>
            <a:pPr>
              <a:lnSpc>
                <a:spcPct val="110000"/>
              </a:lnSpc>
            </a:pPr>
            <a:r>
              <a:rPr lang="en-CA" sz="1400"/>
              <a:t>Oceania: High tuition and high living costs, comparable to North America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b="1"/>
              <a:t>Degree-level observations:</a:t>
            </a:r>
            <a:endParaRPr lang="en-CA" sz="1400"/>
          </a:p>
          <a:p>
            <a:pPr>
              <a:lnSpc>
                <a:spcPct val="110000"/>
              </a:lnSpc>
            </a:pPr>
            <a:r>
              <a:rPr lang="en-CA" sz="1400"/>
              <a:t>Bachelor's programs in North America show the highest average cost</a:t>
            </a:r>
          </a:p>
          <a:p>
            <a:pPr>
              <a:lnSpc>
                <a:spcPct val="110000"/>
              </a:lnSpc>
            </a:pPr>
            <a:r>
              <a:rPr lang="en-CA" sz="1400"/>
              <a:t>Master's degrees in Asia are generally the most affordable</a:t>
            </a:r>
          </a:p>
          <a:p>
            <a:pPr>
              <a:lnSpc>
                <a:spcPct val="110000"/>
              </a:lnSpc>
            </a:pPr>
            <a:r>
              <a:rPr lang="en-CA" sz="1400"/>
              <a:t>PhDs often show lower costs due to funding and stipends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/>
          </a:p>
          <a:p>
            <a:pPr marL="0" indent="0">
              <a:lnSpc>
                <a:spcPct val="110000"/>
              </a:lnSpc>
              <a:buNone/>
            </a:pPr>
            <a:endParaRPr lang="en-US" sz="1400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E2E834B-A256-98E8-D62B-70A85B09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02" y="914400"/>
            <a:ext cx="4084085" cy="2484829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9420178-1B2E-293B-B841-749CD480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01" y="3589922"/>
            <a:ext cx="4084085" cy="24848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D604A-4556-0856-0096-31D61B54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85AD1-3DC0-99EF-204E-AFE28391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 dirty="0"/>
              <a:t>QS Rank vs Cost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CE0C-418B-5FE0-E510-381628AFC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700" b="1"/>
              <a:t>Higher-ranked</a:t>
            </a:r>
            <a:r>
              <a:rPr lang="en-CA" sz="1700"/>
              <a:t> universities (Top 100) are associated with significantly higher total costs — nearly </a:t>
            </a:r>
            <a:r>
              <a:rPr lang="en-CA" sz="1700" b="1"/>
              <a:t>double</a:t>
            </a:r>
            <a:r>
              <a:rPr lang="en-CA" sz="1700"/>
              <a:t> those in lower tiers</a:t>
            </a:r>
          </a:p>
          <a:p>
            <a:pPr>
              <a:lnSpc>
                <a:spcPct val="110000"/>
              </a:lnSpc>
            </a:pPr>
            <a:r>
              <a:rPr lang="en-CA" sz="1700"/>
              <a:t>Median cost drops consistently from Top 100 to Ranked 600+, showing a strong </a:t>
            </a:r>
            <a:r>
              <a:rPr lang="en-CA" sz="1700" b="1"/>
              <a:t>cost-prestige trade-off</a:t>
            </a:r>
          </a:p>
          <a:p>
            <a:pPr>
              <a:lnSpc>
                <a:spcPct val="110000"/>
              </a:lnSpc>
            </a:pPr>
            <a:r>
              <a:rPr lang="en-CA" sz="1700"/>
              <a:t>South Asian engineering institutions offer exceptional value: </a:t>
            </a:r>
            <a:r>
              <a:rPr lang="en-CA" sz="1700" b="1"/>
              <a:t>India</a:t>
            </a:r>
            <a:r>
              <a:rPr lang="en-CA" sz="1700"/>
              <a:t>’s IITs (Top 200–600) and </a:t>
            </a:r>
            <a:r>
              <a:rPr lang="en-CA" sz="1700" b="1"/>
              <a:t>Bangladesh</a:t>
            </a:r>
            <a:r>
              <a:rPr lang="en-CA" sz="1700"/>
              <a:t>’s public engineering universities (Ranked 600+) deliver globally ranked programs for </a:t>
            </a:r>
            <a:r>
              <a:rPr lang="en-CA" sz="1700" b="1"/>
              <a:t>under</a:t>
            </a:r>
            <a:r>
              <a:rPr lang="en-CA" sz="1700"/>
              <a:t> $</a:t>
            </a:r>
            <a:r>
              <a:rPr lang="en-CA" sz="1700" b="1"/>
              <a:t>20K</a:t>
            </a:r>
            <a:r>
              <a:rPr lang="en-CA" sz="1700"/>
              <a:t> and </a:t>
            </a:r>
            <a:r>
              <a:rPr lang="en-CA" sz="1700" b="1"/>
              <a:t>under</a:t>
            </a:r>
            <a:r>
              <a:rPr lang="en-CA" sz="1700"/>
              <a:t> </a:t>
            </a:r>
            <a:r>
              <a:rPr lang="en-CA" sz="1700" b="1"/>
              <a:t>$15K</a:t>
            </a:r>
            <a:r>
              <a:rPr lang="en-CA" sz="1700"/>
              <a:t> respectively — balancing affordability with tiered prestige</a:t>
            </a:r>
          </a:p>
          <a:p>
            <a:pPr>
              <a:lnSpc>
                <a:spcPct val="110000"/>
              </a:lnSpc>
            </a:pPr>
            <a:r>
              <a:rPr lang="en-CA" sz="1700"/>
              <a:t>This supports the insight</a:t>
            </a:r>
            <a:r>
              <a:rPr lang="en-CA" sz="1700" b="1"/>
              <a:t>: prestige comes at a premium</a:t>
            </a:r>
            <a:r>
              <a:rPr lang="en-CA" sz="1700"/>
              <a:t>, but value exists beyond the top ranks</a:t>
            </a:r>
          </a:p>
        </p:txBody>
      </p:sp>
      <p:pic>
        <p:nvPicPr>
          <p:cNvPr id="9" name="Picture 8" descr="A graph with colored dots&#10;&#10;AI-generated content may be incorrect.">
            <a:extLst>
              <a:ext uri="{FF2B5EF4-FFF2-40B4-BE49-F238E27FC236}">
                <a16:creationId xmlns:a16="http://schemas.microsoft.com/office/drawing/2014/main" id="{59260058-274E-A0A5-4BB8-8500C2AA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522" y="741429"/>
            <a:ext cx="4479265" cy="2687557"/>
          </a:xfrm>
          <a:prstGeom prst="rect">
            <a:avLst/>
          </a:prstGeom>
        </p:spPr>
      </p:pic>
      <p:pic>
        <p:nvPicPr>
          <p:cNvPr id="7" name="Picture 6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1E73BC4-307B-391B-BE8E-A22E77B5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30" y="3432882"/>
            <a:ext cx="4213657" cy="251765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0AEE2F-B96A-1B19-EDCC-0FA62F3F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1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40DB-17A8-3606-49E5-D7D5BAF5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 dirty="0"/>
              <a:t>ROI by QS Prestige Tier</a:t>
            </a:r>
            <a:endParaRPr lang="en-US" dirty="0"/>
          </a:p>
        </p:txBody>
      </p:sp>
      <p:pic>
        <p:nvPicPr>
          <p:cNvPr id="7" name="Picture 6" descr="A chart of a graph&#10;&#10;AI-generated content may be incorrect.">
            <a:extLst>
              <a:ext uri="{FF2B5EF4-FFF2-40B4-BE49-F238E27FC236}">
                <a16:creationId xmlns:a16="http://schemas.microsoft.com/office/drawing/2014/main" id="{438414F1-182E-01D9-DCC9-3E0CC96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392637"/>
            <a:ext cx="5648193" cy="3487759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26AD67E4-0B08-6A26-E00E-E309E69F1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915860"/>
              </p:ext>
            </p:extLst>
          </p:nvPr>
        </p:nvGraphicFramePr>
        <p:xfrm>
          <a:off x="6915150" y="2256287"/>
          <a:ext cx="4563618" cy="376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B277E-87C8-614C-B88D-2D60C3AF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474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1337</Words>
  <Application>Microsoft Macintosh PowerPoint</Application>
  <PresentationFormat>Widescreen</PresentationFormat>
  <Paragraphs>128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Grandview Display</vt:lpstr>
      <vt:lpstr>DashVTI</vt:lpstr>
      <vt:lpstr>Global Cost vs Value of Higher Education</vt:lpstr>
      <vt:lpstr>Introduction</vt:lpstr>
      <vt:lpstr>Dataset Overview</vt:lpstr>
      <vt:lpstr>Feature Engineering &amp; Data Quality</vt:lpstr>
      <vt:lpstr>Tuition-Free ≠ Cost-Free</vt:lpstr>
      <vt:lpstr>Global Cost Clusters (KMeans)</vt:lpstr>
      <vt:lpstr>Regional &amp; Degree Insights</vt:lpstr>
      <vt:lpstr>QS Rank vs Cost</vt:lpstr>
      <vt:lpstr>ROI by QS Prestige Tier</vt:lpstr>
      <vt:lpstr>ROI by Degree Level</vt:lpstr>
      <vt:lpstr>ROI in Bachelor’s vs PhD</vt:lpstr>
      <vt:lpstr>ROI by Program (CS/Tech)</vt:lpstr>
      <vt:lpstr>PowerPoint Presentation</vt:lpstr>
      <vt:lpstr>University-Level ROI Extremes</vt:lpstr>
      <vt:lpstr>Final Recommendations</vt:lpstr>
      <vt:lpstr>A Glimpse into the Dashboard</vt:lpstr>
      <vt:lpstr>Explore Further &amp; Stay Connected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Fahmida Alam</dc:creator>
  <cp:lastModifiedBy>Fahmida Alam</cp:lastModifiedBy>
  <cp:revision>4</cp:revision>
  <dcterms:created xsi:type="dcterms:W3CDTF">2025-05-19T18:18:32Z</dcterms:created>
  <dcterms:modified xsi:type="dcterms:W3CDTF">2025-05-20T20:22:21Z</dcterms:modified>
</cp:coreProperties>
</file>